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jpg" ContentType="image/jp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9144000" cy="5143500"/>
  <p:notesSz cx="9144000" cy="5143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58494" y="979127"/>
            <a:ext cx="5284308" cy="348090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215575" y="1065669"/>
            <a:ext cx="5004434" cy="2089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rgbClr val="292828"/>
                </a:solidFill>
                <a:latin typeface="함초롬바탕"/>
                <a:cs typeface="함초롬바탕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000" b="1" i="0">
                <a:solidFill>
                  <a:srgbClr val="CD414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000" b="1" i="0">
                <a:solidFill>
                  <a:srgbClr val="CD414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000" b="1" i="0">
                <a:solidFill>
                  <a:srgbClr val="CD414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89501" y="655404"/>
            <a:ext cx="1365250" cy="1854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0" b="1" i="0">
                <a:solidFill>
                  <a:srgbClr val="CD414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60012" y="1246324"/>
            <a:ext cx="8494395" cy="30975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3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30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5.png"/><Relationship Id="rId4" Type="http://schemas.openxmlformats.org/officeDocument/2006/relationships/image" Target="../media/image37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5.png"/><Relationship Id="rId4" Type="http://schemas.openxmlformats.org/officeDocument/2006/relationships/image" Target="../media/image37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3" Type="http://schemas.openxmlformats.org/officeDocument/2006/relationships/image" Target="../media/image40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jp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jp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jp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jp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6.jpg"/><Relationship Id="rId4" Type="http://schemas.openxmlformats.org/officeDocument/2006/relationships/image" Target="../media/image9.png"/><Relationship Id="rId5" Type="http://schemas.openxmlformats.org/officeDocument/2006/relationships/image" Target="../media/image27.jpg"/><Relationship Id="rId6" Type="http://schemas.openxmlformats.org/officeDocument/2006/relationships/image" Target="../media/image28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29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29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30.png"/><Relationship Id="rId7" Type="http://schemas.openxmlformats.org/officeDocument/2006/relationships/image" Target="../media/image31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32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99950" y="3587346"/>
            <a:ext cx="301815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105">
                <a:solidFill>
                  <a:srgbClr val="292828"/>
                </a:solidFill>
                <a:latin typeface="Palatino Linotype"/>
                <a:cs typeface="Palatino Linotype"/>
              </a:rPr>
              <a:t>E1I3</a:t>
            </a:r>
            <a:r>
              <a:rPr dirty="0" sz="1300" spc="50">
                <a:solidFill>
                  <a:srgbClr val="292828"/>
                </a:solidFill>
                <a:latin typeface="Palatino Linotype"/>
                <a:cs typeface="Palatino Linotype"/>
              </a:rPr>
              <a:t> </a:t>
            </a:r>
            <a:r>
              <a:rPr dirty="0" sz="1300" spc="50" b="1">
                <a:solidFill>
                  <a:srgbClr val="292828"/>
                </a:solidFill>
                <a:latin typeface="LG Smart UI Bold"/>
                <a:cs typeface="LG Smart UI Bold"/>
              </a:rPr>
              <a:t>|</a:t>
            </a:r>
            <a:r>
              <a:rPr dirty="0" sz="1300" spc="-55" b="1">
                <a:solidFill>
                  <a:srgbClr val="292828"/>
                </a:solidFill>
                <a:latin typeface="LG Smart UI Bold"/>
                <a:cs typeface="LG Smart UI Bold"/>
              </a:rPr>
              <a:t> </a:t>
            </a:r>
            <a:r>
              <a:rPr dirty="0" sz="1300" spc="200" b="1">
                <a:solidFill>
                  <a:srgbClr val="292828"/>
                </a:solidFill>
                <a:latin typeface="LG Smart UI Bold"/>
                <a:cs typeface="LG Smart UI Bold"/>
              </a:rPr>
              <a:t>남성현</a:t>
            </a:r>
            <a:r>
              <a:rPr dirty="0" sz="1300" spc="-60" b="1">
                <a:solidFill>
                  <a:srgbClr val="292828"/>
                </a:solidFill>
                <a:latin typeface="LG Smart UI Bold"/>
                <a:cs typeface="LG Smart UI Bold"/>
              </a:rPr>
              <a:t> </a:t>
            </a:r>
            <a:r>
              <a:rPr dirty="0" sz="1300" spc="200" b="1">
                <a:solidFill>
                  <a:srgbClr val="292828"/>
                </a:solidFill>
                <a:latin typeface="LG Smart UI Bold"/>
                <a:cs typeface="LG Smart UI Bold"/>
              </a:rPr>
              <a:t>박영선</a:t>
            </a:r>
            <a:r>
              <a:rPr dirty="0" sz="1300" spc="-55" b="1">
                <a:solidFill>
                  <a:srgbClr val="292828"/>
                </a:solidFill>
                <a:latin typeface="LG Smart UI Bold"/>
                <a:cs typeface="LG Smart UI Bold"/>
              </a:rPr>
              <a:t> </a:t>
            </a:r>
            <a:r>
              <a:rPr dirty="0" sz="1300" spc="200" b="1">
                <a:solidFill>
                  <a:srgbClr val="292828"/>
                </a:solidFill>
                <a:latin typeface="LG Smart UI Bold"/>
                <a:cs typeface="LG Smart UI Bold"/>
              </a:rPr>
              <a:t>오승범</a:t>
            </a:r>
            <a:r>
              <a:rPr dirty="0" sz="1300" spc="-55" b="1">
                <a:solidFill>
                  <a:srgbClr val="292828"/>
                </a:solidFill>
                <a:latin typeface="LG Smart UI Bold"/>
                <a:cs typeface="LG Smart UI Bold"/>
              </a:rPr>
              <a:t> </a:t>
            </a:r>
            <a:r>
              <a:rPr dirty="0" sz="1300" spc="135" b="1">
                <a:solidFill>
                  <a:srgbClr val="292828"/>
                </a:solidFill>
                <a:latin typeface="LG Smart UI Bold"/>
                <a:cs typeface="LG Smart UI Bold"/>
              </a:rPr>
              <a:t>이혁수(2조)</a:t>
            </a:r>
            <a:endParaRPr sz="1300">
              <a:latin typeface="LG Smart UI Bold"/>
              <a:cs typeface="LG Smart UI Bold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42900" marR="629920" indent="74295">
              <a:lnSpc>
                <a:spcPct val="114999"/>
              </a:lnSpc>
              <a:spcBef>
                <a:spcPts val="100"/>
              </a:spcBef>
            </a:pPr>
            <a:r>
              <a:rPr dirty="0" spc="225"/>
              <a:t>직장인</a:t>
            </a:r>
            <a:r>
              <a:rPr dirty="0" spc="235"/>
              <a:t>을</a:t>
            </a:r>
            <a:r>
              <a:rPr dirty="0" spc="-370"/>
              <a:t> </a:t>
            </a:r>
            <a:r>
              <a:rPr dirty="0" spc="160"/>
              <a:t>위한  점</a:t>
            </a:r>
            <a:r>
              <a:rPr dirty="0" spc="235"/>
              <a:t>심</a:t>
            </a:r>
            <a:r>
              <a:rPr dirty="0" spc="-370"/>
              <a:t> </a:t>
            </a:r>
            <a:r>
              <a:rPr dirty="0" spc="225"/>
              <a:t>메</a:t>
            </a:r>
            <a:r>
              <a:rPr dirty="0" spc="235"/>
              <a:t>뉴</a:t>
            </a:r>
            <a:r>
              <a:rPr dirty="0" spc="-370"/>
              <a:t> </a:t>
            </a:r>
            <a:r>
              <a:rPr dirty="0" spc="229"/>
              <a:t>추천</a:t>
            </a:r>
          </a:p>
          <a:p>
            <a:pPr marL="12700">
              <a:lnSpc>
                <a:spcPts val="3000"/>
              </a:lnSpc>
            </a:pPr>
            <a:r>
              <a:rPr dirty="0" sz="2600" spc="265" b="0">
                <a:solidFill>
                  <a:srgbClr val="CD4141"/>
                </a:solidFill>
                <a:latin typeface="Palatino Linotype"/>
                <a:cs typeface="Palatino Linotype"/>
              </a:rPr>
              <a:t>/</a:t>
            </a:r>
            <a:r>
              <a:rPr dirty="0" sz="2600" spc="110" b="0">
                <a:solidFill>
                  <a:srgbClr val="CD4141"/>
                </a:solidFill>
                <a:latin typeface="Palatino Linotype"/>
                <a:cs typeface="Palatino Linotype"/>
              </a:rPr>
              <a:t> </a:t>
            </a:r>
            <a:r>
              <a:rPr dirty="0" sz="2600" spc="300" b="0">
                <a:solidFill>
                  <a:srgbClr val="CD4141"/>
                </a:solidFill>
                <a:latin typeface="Palatino Linotype"/>
                <a:cs typeface="Palatino Linotype"/>
              </a:rPr>
              <a:t>Recommend</a:t>
            </a:r>
            <a:r>
              <a:rPr dirty="0" sz="2600" spc="110" b="0">
                <a:solidFill>
                  <a:srgbClr val="CD4141"/>
                </a:solidFill>
                <a:latin typeface="Palatino Linotype"/>
                <a:cs typeface="Palatino Linotype"/>
              </a:rPr>
              <a:t> </a:t>
            </a:r>
            <a:r>
              <a:rPr dirty="0" sz="2600" spc="245" b="0">
                <a:solidFill>
                  <a:srgbClr val="CD4141"/>
                </a:solidFill>
                <a:latin typeface="Palatino Linotype"/>
                <a:cs typeface="Palatino Linotype"/>
              </a:rPr>
              <a:t>Lunch</a:t>
            </a:r>
            <a:r>
              <a:rPr dirty="0" sz="2600" spc="114" b="0">
                <a:solidFill>
                  <a:srgbClr val="CD4141"/>
                </a:solidFill>
                <a:latin typeface="Palatino Linotype"/>
                <a:cs typeface="Palatino Linotype"/>
              </a:rPr>
              <a:t> </a:t>
            </a:r>
            <a:r>
              <a:rPr dirty="0" sz="2600" spc="330" b="0">
                <a:solidFill>
                  <a:srgbClr val="CD4141"/>
                </a:solidFill>
                <a:latin typeface="Palatino Linotype"/>
                <a:cs typeface="Palatino Linotype"/>
              </a:rPr>
              <a:t>Menu</a:t>
            </a:r>
            <a:r>
              <a:rPr dirty="0" sz="2600" spc="110" b="0">
                <a:solidFill>
                  <a:srgbClr val="CD4141"/>
                </a:solidFill>
                <a:latin typeface="Palatino Linotype"/>
                <a:cs typeface="Palatino Linotype"/>
              </a:rPr>
              <a:t> </a:t>
            </a:r>
            <a:r>
              <a:rPr dirty="0" sz="2600" spc="265" b="0">
                <a:solidFill>
                  <a:srgbClr val="CD4141"/>
                </a:solidFill>
                <a:latin typeface="Palatino Linotype"/>
                <a:cs typeface="Palatino Linotype"/>
              </a:rPr>
              <a:t>/</a:t>
            </a:r>
            <a:endParaRPr sz="26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01501" y="857103"/>
            <a:ext cx="299148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235" b="1">
                <a:solidFill>
                  <a:srgbClr val="CD4141"/>
                </a:solidFill>
                <a:latin typeface="LG Smart UI Bold"/>
                <a:cs typeface="LG Smart UI Bold"/>
              </a:rPr>
              <a:t>새싹</a:t>
            </a:r>
            <a:r>
              <a:rPr dirty="0" sz="1500" spc="-75" b="1">
                <a:solidFill>
                  <a:srgbClr val="CD4141"/>
                </a:solidFill>
                <a:latin typeface="LG Smart UI Bold"/>
                <a:cs typeface="LG Smart UI Bold"/>
              </a:rPr>
              <a:t> </a:t>
            </a:r>
            <a:r>
              <a:rPr dirty="0" sz="1500" spc="235" b="1">
                <a:solidFill>
                  <a:srgbClr val="CD4141"/>
                </a:solidFill>
                <a:latin typeface="LG Smart UI Bold"/>
                <a:cs typeface="LG Smart UI Bold"/>
              </a:rPr>
              <a:t>금천</a:t>
            </a:r>
            <a:r>
              <a:rPr dirty="0" sz="1500" spc="-75" b="1">
                <a:solidFill>
                  <a:srgbClr val="CD4141"/>
                </a:solidFill>
                <a:latin typeface="LG Smart UI Bold"/>
                <a:cs typeface="LG Smart UI Bold"/>
              </a:rPr>
              <a:t> </a:t>
            </a:r>
            <a:r>
              <a:rPr dirty="0" sz="1500" spc="229" b="1">
                <a:solidFill>
                  <a:srgbClr val="CD4141"/>
                </a:solidFill>
                <a:latin typeface="LG Smart UI Bold"/>
                <a:cs typeface="LG Smart UI Bold"/>
              </a:rPr>
              <a:t>캠퍼스</a:t>
            </a:r>
            <a:r>
              <a:rPr dirty="0" sz="1500" spc="-75" b="1">
                <a:solidFill>
                  <a:srgbClr val="CD4141"/>
                </a:solidFill>
                <a:latin typeface="LG Smart UI Bold"/>
                <a:cs typeface="LG Smart UI Bold"/>
              </a:rPr>
              <a:t> </a:t>
            </a:r>
            <a:r>
              <a:rPr dirty="0" sz="1500" spc="114" b="1">
                <a:solidFill>
                  <a:srgbClr val="CD4141"/>
                </a:solidFill>
                <a:latin typeface="LG Smart UI Bold"/>
                <a:cs typeface="LG Smart UI Bold"/>
              </a:rPr>
              <a:t>2기</a:t>
            </a:r>
            <a:r>
              <a:rPr dirty="0" sz="1500" spc="-70" b="1">
                <a:solidFill>
                  <a:srgbClr val="CD4141"/>
                </a:solidFill>
                <a:latin typeface="LG Smart UI Bold"/>
                <a:cs typeface="LG Smart UI Bold"/>
              </a:rPr>
              <a:t> </a:t>
            </a:r>
            <a:r>
              <a:rPr dirty="0" sz="1500" spc="235" b="1">
                <a:solidFill>
                  <a:srgbClr val="CD4141"/>
                </a:solidFill>
                <a:latin typeface="LG Smart UI Bold"/>
                <a:cs typeface="LG Smart UI Bold"/>
              </a:rPr>
              <a:t>미니</a:t>
            </a:r>
            <a:r>
              <a:rPr dirty="0" sz="1500" spc="-70" b="1">
                <a:solidFill>
                  <a:srgbClr val="CD4141"/>
                </a:solidFill>
                <a:latin typeface="LG Smart UI Bold"/>
                <a:cs typeface="LG Smart UI Bold"/>
              </a:rPr>
              <a:t> </a:t>
            </a:r>
            <a:r>
              <a:rPr dirty="0" sz="1500" spc="229" b="1">
                <a:solidFill>
                  <a:srgbClr val="CD4141"/>
                </a:solidFill>
                <a:latin typeface="LG Smart UI Bold"/>
                <a:cs typeface="LG Smart UI Bold"/>
              </a:rPr>
              <a:t>프로젝트</a:t>
            </a:r>
            <a:endParaRPr sz="1500">
              <a:latin typeface="LG Smart UI Bold"/>
              <a:cs typeface="LG Smart UI 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74778" y="4600157"/>
            <a:ext cx="79565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110">
                <a:solidFill>
                  <a:srgbClr val="CD4141"/>
                </a:solidFill>
                <a:latin typeface="Palatino Linotype"/>
                <a:cs typeface="Palatino Linotype"/>
              </a:rPr>
              <a:t>2022.11.25</a:t>
            </a:r>
            <a:endParaRPr sz="11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36083" y="356367"/>
            <a:ext cx="1708805" cy="158021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28145" y="2387722"/>
            <a:ext cx="1415854" cy="172400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-377" y="1276192"/>
            <a:ext cx="1460738" cy="1420382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5550"/>
            <a:ext cx="9144000" cy="5138420"/>
            <a:chOff x="0" y="5550"/>
            <a:chExt cx="9144000" cy="5138420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507805"/>
              <a:ext cx="1524488" cy="12528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72" y="5550"/>
              <a:ext cx="9133027" cy="5137842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294488" y="174311"/>
            <a:ext cx="649795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1060"/>
              <a:t>WBS(</a:t>
            </a:r>
            <a:r>
              <a:rPr dirty="0" sz="4400" spc="-1795"/>
              <a:t>W</a:t>
            </a:r>
            <a:r>
              <a:rPr dirty="0" sz="4400" spc="-700"/>
              <a:t>ork</a:t>
            </a:r>
            <a:r>
              <a:rPr dirty="0" sz="4400" spc="-409"/>
              <a:t> </a:t>
            </a:r>
            <a:r>
              <a:rPr dirty="0" sz="4400" spc="-930"/>
              <a:t>B</a:t>
            </a:r>
            <a:r>
              <a:rPr dirty="0" sz="4400" spc="-615"/>
              <a:t>r</a:t>
            </a:r>
            <a:r>
              <a:rPr dirty="0" sz="4400" spc="-765"/>
              <a:t>e</a:t>
            </a:r>
            <a:r>
              <a:rPr dirty="0" sz="4400" spc="-735"/>
              <a:t>a</a:t>
            </a:r>
            <a:r>
              <a:rPr dirty="0" sz="4400" spc="-815"/>
              <a:t>k</a:t>
            </a:r>
            <a:r>
              <a:rPr dirty="0" sz="4400" spc="-840"/>
              <a:t>d</a:t>
            </a:r>
            <a:r>
              <a:rPr dirty="0" sz="4400" spc="-894"/>
              <a:t>o</a:t>
            </a:r>
            <a:r>
              <a:rPr dirty="0" sz="4400" spc="-1100"/>
              <a:t>wn</a:t>
            </a:r>
            <a:r>
              <a:rPr dirty="0" sz="4400" spc="-409"/>
              <a:t> </a:t>
            </a:r>
            <a:r>
              <a:rPr dirty="0" sz="4400" spc="-675"/>
              <a:t>Stru</a:t>
            </a:r>
            <a:r>
              <a:rPr dirty="0" sz="4400" spc="-695"/>
              <a:t>c</a:t>
            </a:r>
            <a:r>
              <a:rPr dirty="0" sz="4400" spc="-715"/>
              <a:t>tu</a:t>
            </a:r>
            <a:r>
              <a:rPr dirty="0" sz="4400" spc="-610"/>
              <a:t>r</a:t>
            </a:r>
            <a:r>
              <a:rPr dirty="0" sz="4400" spc="-755"/>
              <a:t>e)</a:t>
            </a:r>
            <a:endParaRPr sz="4400"/>
          </a:p>
        </p:txBody>
      </p:sp>
      <p:sp>
        <p:nvSpPr>
          <p:cNvPr id="9" name="object 9"/>
          <p:cNvSpPr txBox="1"/>
          <p:nvPr/>
        </p:nvSpPr>
        <p:spPr>
          <a:xfrm>
            <a:off x="3713534" y="4540213"/>
            <a:ext cx="110807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80">
                <a:solidFill>
                  <a:srgbClr val="CD4141"/>
                </a:solidFill>
                <a:latin typeface="Verdana"/>
                <a:cs typeface="Verdana"/>
              </a:rPr>
              <a:t>02</a:t>
            </a:r>
            <a:r>
              <a:rPr dirty="0" sz="1500" spc="-80">
                <a:solidFill>
                  <a:srgbClr val="CD4141"/>
                </a:solidFill>
                <a:latin typeface="Verdana"/>
                <a:cs typeface="Verdana"/>
              </a:rPr>
              <a:t> </a:t>
            </a:r>
            <a:r>
              <a:rPr dirty="0" sz="1500" spc="25" b="1">
                <a:solidFill>
                  <a:srgbClr val="CD4141"/>
                </a:solidFill>
                <a:latin typeface="굴림"/>
                <a:cs typeface="굴림"/>
              </a:rPr>
              <a:t>일정수립</a:t>
            </a:r>
            <a:endParaRPr sz="1500">
              <a:latin typeface="굴림"/>
              <a:cs typeface="굴림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090287" y="1106394"/>
            <a:ext cx="1640839" cy="624840"/>
            <a:chOff x="7090287" y="1106394"/>
            <a:chExt cx="1640839" cy="624840"/>
          </a:xfrm>
        </p:grpSpPr>
        <p:sp>
          <p:nvSpPr>
            <p:cNvPr id="11" name="object 11"/>
            <p:cNvSpPr/>
            <p:nvPr/>
          </p:nvSpPr>
          <p:spPr>
            <a:xfrm>
              <a:off x="7090283" y="1106398"/>
              <a:ext cx="1640839" cy="312420"/>
            </a:xfrm>
            <a:custGeom>
              <a:avLst/>
              <a:gdLst/>
              <a:ahLst/>
              <a:cxnLst/>
              <a:rect l="l" t="t" r="r" b="b"/>
              <a:pathLst>
                <a:path w="1640840" h="312419">
                  <a:moveTo>
                    <a:pt x="1640319" y="0"/>
                  </a:moveTo>
                  <a:lnTo>
                    <a:pt x="1093546" y="0"/>
                  </a:lnTo>
                  <a:lnTo>
                    <a:pt x="546773" y="0"/>
                  </a:lnTo>
                  <a:lnTo>
                    <a:pt x="0" y="0"/>
                  </a:lnTo>
                  <a:lnTo>
                    <a:pt x="0" y="312381"/>
                  </a:lnTo>
                  <a:lnTo>
                    <a:pt x="546773" y="312381"/>
                  </a:lnTo>
                  <a:lnTo>
                    <a:pt x="1093546" y="312381"/>
                  </a:lnTo>
                  <a:lnTo>
                    <a:pt x="1640319" y="312381"/>
                  </a:lnTo>
                  <a:lnTo>
                    <a:pt x="1640319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090287" y="1418769"/>
              <a:ext cx="547370" cy="312420"/>
            </a:xfrm>
            <a:custGeom>
              <a:avLst/>
              <a:gdLst/>
              <a:ahLst/>
              <a:cxnLst/>
              <a:rect l="l" t="t" r="r" b="b"/>
              <a:pathLst>
                <a:path w="547370" h="312419">
                  <a:moveTo>
                    <a:pt x="546774" y="312374"/>
                  </a:moveTo>
                  <a:lnTo>
                    <a:pt x="0" y="312374"/>
                  </a:lnTo>
                  <a:lnTo>
                    <a:pt x="0" y="0"/>
                  </a:lnTo>
                  <a:lnTo>
                    <a:pt x="546774" y="0"/>
                  </a:lnTo>
                  <a:lnTo>
                    <a:pt x="546774" y="312374"/>
                  </a:lnTo>
                  <a:close/>
                </a:path>
              </a:pathLst>
            </a:custGeom>
            <a:solidFill>
              <a:srgbClr val="EE999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7637062" y="2980645"/>
            <a:ext cx="1094105" cy="1249680"/>
            <a:chOff x="7637062" y="2980645"/>
            <a:chExt cx="1094105" cy="1249680"/>
          </a:xfrm>
        </p:grpSpPr>
        <p:sp>
          <p:nvSpPr>
            <p:cNvPr id="14" name="object 14"/>
            <p:cNvSpPr/>
            <p:nvPr/>
          </p:nvSpPr>
          <p:spPr>
            <a:xfrm>
              <a:off x="7637056" y="2980651"/>
              <a:ext cx="1094105" cy="937260"/>
            </a:xfrm>
            <a:custGeom>
              <a:avLst/>
              <a:gdLst/>
              <a:ahLst/>
              <a:cxnLst/>
              <a:rect l="l" t="t" r="r" b="b"/>
              <a:pathLst>
                <a:path w="1094104" h="937260">
                  <a:moveTo>
                    <a:pt x="1093546" y="624751"/>
                  </a:moveTo>
                  <a:lnTo>
                    <a:pt x="546773" y="624751"/>
                  </a:lnTo>
                  <a:lnTo>
                    <a:pt x="546773" y="312369"/>
                  </a:lnTo>
                  <a:lnTo>
                    <a:pt x="546773" y="0"/>
                  </a:lnTo>
                  <a:lnTo>
                    <a:pt x="0" y="0"/>
                  </a:lnTo>
                  <a:lnTo>
                    <a:pt x="0" y="312369"/>
                  </a:lnTo>
                  <a:lnTo>
                    <a:pt x="0" y="624751"/>
                  </a:lnTo>
                  <a:lnTo>
                    <a:pt x="0" y="937120"/>
                  </a:lnTo>
                  <a:lnTo>
                    <a:pt x="546773" y="937120"/>
                  </a:lnTo>
                  <a:lnTo>
                    <a:pt x="1093546" y="937120"/>
                  </a:lnTo>
                  <a:lnTo>
                    <a:pt x="1093546" y="624751"/>
                  </a:lnTo>
                  <a:close/>
                </a:path>
              </a:pathLst>
            </a:custGeom>
            <a:solidFill>
              <a:srgbClr val="EE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637062" y="3917769"/>
              <a:ext cx="547370" cy="312420"/>
            </a:xfrm>
            <a:custGeom>
              <a:avLst/>
              <a:gdLst/>
              <a:ahLst/>
              <a:cxnLst/>
              <a:rect l="l" t="t" r="r" b="b"/>
              <a:pathLst>
                <a:path w="547370" h="312420">
                  <a:moveTo>
                    <a:pt x="546774" y="312374"/>
                  </a:moveTo>
                  <a:lnTo>
                    <a:pt x="0" y="312374"/>
                  </a:lnTo>
                  <a:lnTo>
                    <a:pt x="0" y="0"/>
                  </a:lnTo>
                  <a:lnTo>
                    <a:pt x="546774" y="0"/>
                  </a:lnTo>
                  <a:lnTo>
                    <a:pt x="546774" y="3123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8183837" y="3917769"/>
              <a:ext cx="547370" cy="312420"/>
            </a:xfrm>
            <a:custGeom>
              <a:avLst/>
              <a:gdLst/>
              <a:ahLst/>
              <a:cxnLst/>
              <a:rect l="l" t="t" r="r" b="b"/>
              <a:pathLst>
                <a:path w="547370" h="312420">
                  <a:moveTo>
                    <a:pt x="546774" y="312374"/>
                  </a:moveTo>
                  <a:lnTo>
                    <a:pt x="0" y="312374"/>
                  </a:lnTo>
                  <a:lnTo>
                    <a:pt x="0" y="0"/>
                  </a:lnTo>
                  <a:lnTo>
                    <a:pt x="546774" y="0"/>
                  </a:lnTo>
                  <a:lnTo>
                    <a:pt x="546774" y="312374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403862" y="1096869"/>
          <a:ext cx="8345805" cy="31273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1885"/>
                <a:gridCol w="3750945"/>
                <a:gridCol w="720725"/>
                <a:gridCol w="546735"/>
                <a:gridCol w="546734"/>
                <a:gridCol w="546734"/>
                <a:gridCol w="546734"/>
                <a:gridCol w="546734"/>
              </a:tblGrid>
              <a:tr h="330835">
                <a:tc row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45">
                          <a:solidFill>
                            <a:srgbClr val="FFFFFF"/>
                          </a:solidFill>
                          <a:latin typeface="휴먼옛체"/>
                          <a:cs typeface="휴먼옛체"/>
                        </a:rPr>
                        <a:t>업무</a:t>
                      </a:r>
                      <a:endParaRPr sz="900">
                        <a:latin typeface="휴먼옛체"/>
                        <a:cs typeface="휴먼옛체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dirty="0" sz="900" spc="-5">
                          <a:latin typeface="휴먼옛체"/>
                          <a:cs typeface="휴먼옛체"/>
                        </a:rPr>
                        <a:t>데이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터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수집</a:t>
                      </a:r>
                      <a:endParaRPr sz="900">
                        <a:latin typeface="휴먼옛체"/>
                        <a:cs typeface="휴먼옛체"/>
                      </a:endParaRPr>
                    </a:p>
                  </a:txBody>
                  <a:tcPr marL="0" marR="0" marB="0" marT="8001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B w="19050">
                      <a:solidFill>
                        <a:srgbClr val="C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marL="1655445">
                        <a:lnSpc>
                          <a:spcPct val="100000"/>
                        </a:lnSpc>
                        <a:spcBef>
                          <a:spcPts val="630"/>
                        </a:spcBef>
                        <a:tabLst>
                          <a:tab pos="3945890" algn="l"/>
                          <a:tab pos="4625975" algn="l"/>
                          <a:tab pos="5172710" algn="l"/>
                        </a:tabLst>
                      </a:pPr>
                      <a:r>
                        <a:rPr dirty="0" sz="900" spc="-40">
                          <a:solidFill>
                            <a:srgbClr val="FFFFFF"/>
                          </a:solidFill>
                          <a:latin typeface="휴먼옛체"/>
                          <a:cs typeface="휴먼옛체"/>
                        </a:rPr>
                        <a:t>세부업부	담당자	</a:t>
                      </a:r>
                      <a:r>
                        <a:rPr dirty="0" sz="900" spc="-5">
                          <a:solidFill>
                            <a:srgbClr val="FFFFFF"/>
                          </a:solidFill>
                          <a:latin typeface="휴먼옛체"/>
                          <a:cs typeface="휴먼옛체"/>
                        </a:rPr>
                        <a:t>21일	22일</a:t>
                      </a:r>
                      <a:endParaRPr sz="900">
                        <a:latin typeface="휴먼옛체"/>
                        <a:cs typeface="휴먼옛체"/>
                      </a:endParaRPr>
                    </a:p>
                  </a:txBody>
                  <a:tcPr marL="0" marR="0" marB="0" marT="80010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5">
                          <a:solidFill>
                            <a:srgbClr val="FFFFFF"/>
                          </a:solidFill>
                          <a:latin typeface="휴먼옛체"/>
                          <a:cs typeface="휴먼옛체"/>
                        </a:rPr>
                        <a:t>23일</a:t>
                      </a:r>
                      <a:endParaRPr sz="900">
                        <a:latin typeface="휴먼옛체"/>
                        <a:cs typeface="휴먼옛체"/>
                      </a:endParaRPr>
                    </a:p>
                  </a:txBody>
                  <a:tcPr marL="0" marR="0" marB="0" marT="8001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B w="19050">
                      <a:solidFill>
                        <a:srgbClr val="C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5">
                          <a:solidFill>
                            <a:srgbClr val="FFFFFF"/>
                          </a:solidFill>
                          <a:latin typeface="휴먼옛체"/>
                          <a:cs typeface="휴먼옛체"/>
                        </a:rPr>
                        <a:t>24일</a:t>
                      </a:r>
                      <a:endParaRPr sz="900">
                        <a:latin typeface="휴먼옛체"/>
                        <a:cs typeface="휴먼옛체"/>
                      </a:endParaRPr>
                    </a:p>
                  </a:txBody>
                  <a:tcPr marL="0" marR="0" marB="0" marT="8001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B w="19050">
                      <a:solidFill>
                        <a:srgbClr val="C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5">
                          <a:solidFill>
                            <a:srgbClr val="FFFFFF"/>
                          </a:solidFill>
                          <a:latin typeface="휴먼옛체"/>
                          <a:cs typeface="휴먼옛체"/>
                        </a:rPr>
                        <a:t>25일</a:t>
                      </a:r>
                      <a:endParaRPr sz="900">
                        <a:latin typeface="휴먼옛체"/>
                        <a:cs typeface="휴먼옛체"/>
                      </a:endParaRPr>
                    </a:p>
                  </a:txBody>
                  <a:tcPr marL="0" marR="0" marB="0" marT="8001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B w="19050">
                      <a:solidFill>
                        <a:srgbClr val="C00000"/>
                      </a:solidFill>
                      <a:prstDash val="solid"/>
                    </a:lnB>
                  </a:tcPr>
                </a:tc>
              </a:tr>
              <a:tr h="30226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8001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B w="1905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휴먼옛체"/>
                          <a:cs typeface="휴먼옛체"/>
                        </a:rPr>
                        <a:t>웹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크롤링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을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통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한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맛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집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정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보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수집</a:t>
                      </a:r>
                      <a:endParaRPr sz="900">
                        <a:latin typeface="휴먼옛체"/>
                        <a:cs typeface="휴먼옛체"/>
                      </a:endParaRPr>
                    </a:p>
                  </a:txBody>
                  <a:tcPr marL="0" marR="0" marB="0" marT="6096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 spc="-45">
                          <a:latin typeface="휴먼옛체"/>
                          <a:cs typeface="휴먼옛체"/>
                        </a:rPr>
                        <a:t>박영선</a:t>
                      </a:r>
                      <a:endParaRPr sz="900">
                        <a:latin typeface="휴먼옛체"/>
                        <a:cs typeface="휴먼옛체"/>
                      </a:endParaRPr>
                    </a:p>
                  </a:txBody>
                  <a:tcPr marL="0" marR="0" marB="0" marT="6096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EE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EE9999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8001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B w="19050">
                      <a:solidFill>
                        <a:srgbClr val="C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8001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B w="19050">
                      <a:solidFill>
                        <a:srgbClr val="C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8001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B w="19050">
                      <a:solidFill>
                        <a:srgbClr val="C00000"/>
                      </a:solidFill>
                      <a:prstDash val="solid"/>
                    </a:lnB>
                  </a:tcPr>
                </a:tc>
              </a:tr>
              <a:tr h="31178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8001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B w="1905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dirty="0" sz="900" spc="-5">
                          <a:latin typeface="휴먼옛체"/>
                          <a:cs typeface="휴먼옛체"/>
                        </a:rPr>
                        <a:t>공공데이터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를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통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한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정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보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수집</a:t>
                      </a:r>
                      <a:endParaRPr sz="900">
                        <a:latin typeface="휴먼옛체"/>
                        <a:cs typeface="휴먼옛체"/>
                      </a:endParaRPr>
                    </a:p>
                  </a:txBody>
                  <a:tcPr marL="0" marR="0" marB="0" marT="70485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dirty="0" sz="900" spc="-45">
                          <a:latin typeface="휴먼옛체"/>
                          <a:cs typeface="휴먼옛체"/>
                        </a:rPr>
                        <a:t>이혁수</a:t>
                      </a:r>
                      <a:endParaRPr sz="900">
                        <a:latin typeface="휴먼옛체"/>
                        <a:cs typeface="휴먼옛체"/>
                      </a:endParaRPr>
                    </a:p>
                  </a:txBody>
                  <a:tcPr marL="0" marR="0" marB="0" marT="70485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EE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</a:tcPr>
                </a:tc>
              </a:tr>
              <a:tr h="31178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8001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B w="1905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dirty="0" sz="900" spc="-5">
                          <a:latin typeface="휴먼옛체"/>
                          <a:cs typeface="휴먼옛체"/>
                        </a:rPr>
                        <a:t>사진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의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EXIF(E</a:t>
                      </a:r>
                      <a:r>
                        <a:rPr dirty="0" sz="900" spc="-15">
                          <a:latin typeface="휴먼옛체"/>
                          <a:cs typeface="휴먼옛체"/>
                        </a:rPr>
                        <a:t>x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changeabl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e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Imag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e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Fil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e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Format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)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정보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를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통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한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위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치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정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보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수집</a:t>
                      </a:r>
                      <a:endParaRPr sz="900">
                        <a:latin typeface="휴먼옛체"/>
                        <a:cs typeface="휴먼옛체"/>
                      </a:endParaRPr>
                    </a:p>
                  </a:txBody>
                  <a:tcPr marL="0" marR="0" marB="0" marT="70485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dirty="0" sz="900" spc="-45">
                          <a:latin typeface="휴먼옛체"/>
                          <a:cs typeface="휴먼옛체"/>
                        </a:rPr>
                        <a:t>오승범</a:t>
                      </a:r>
                      <a:endParaRPr sz="900">
                        <a:latin typeface="휴먼옛체"/>
                        <a:cs typeface="휴먼옛체"/>
                      </a:endParaRPr>
                    </a:p>
                  </a:txBody>
                  <a:tcPr marL="0" marR="0" marB="0" marT="70485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EE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</a:tr>
              <a:tr h="3117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dirty="0" sz="900" spc="-5">
                          <a:latin typeface="휴먼옛체"/>
                          <a:cs typeface="휴먼옛체"/>
                        </a:rPr>
                        <a:t>데이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터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탐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색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및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전처리</a:t>
                      </a:r>
                      <a:endParaRPr sz="900">
                        <a:latin typeface="휴먼옛체"/>
                        <a:cs typeface="휴먼옛체"/>
                      </a:endParaRPr>
                    </a:p>
                  </a:txBody>
                  <a:tcPr marL="0" marR="0" marB="0" marT="70485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dirty="0" sz="900" spc="-5">
                          <a:latin typeface="휴먼옛체"/>
                          <a:cs typeface="휴먼옛체"/>
                        </a:rPr>
                        <a:t>데이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터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분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포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및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이상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치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처리</a:t>
                      </a:r>
                      <a:endParaRPr sz="900">
                        <a:latin typeface="휴먼옛체"/>
                        <a:cs typeface="휴먼옛체"/>
                      </a:endParaRPr>
                    </a:p>
                  </a:txBody>
                  <a:tcPr marL="0" marR="0" marB="0" marT="70485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dirty="0" sz="900" spc="-45">
                          <a:latin typeface="휴먼옛체"/>
                          <a:cs typeface="휴먼옛체"/>
                        </a:rPr>
                        <a:t>이혁수</a:t>
                      </a:r>
                      <a:endParaRPr sz="900">
                        <a:latin typeface="휴먼옛체"/>
                        <a:cs typeface="휴먼옛체"/>
                      </a:endParaRPr>
                    </a:p>
                  </a:txBody>
                  <a:tcPr marL="0" marR="0" marB="0" marT="70485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EE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EE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</a:tcPr>
                </a:tc>
              </a:tr>
              <a:tr h="3117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dirty="0" sz="900" spc="-5">
                          <a:latin typeface="휴먼옛체"/>
                          <a:cs typeface="휴먼옛체"/>
                        </a:rPr>
                        <a:t>데이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터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저장</a:t>
                      </a:r>
                      <a:endParaRPr sz="900">
                        <a:latin typeface="휴먼옛체"/>
                        <a:cs typeface="휴먼옛체"/>
                      </a:endParaRPr>
                    </a:p>
                  </a:txBody>
                  <a:tcPr marL="0" marR="0" marB="0" marT="70485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dirty="0" sz="900" spc="-5">
                          <a:latin typeface="휴먼옛체"/>
                          <a:cs typeface="휴먼옛체"/>
                        </a:rPr>
                        <a:t>전처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리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완료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한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데이터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를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csv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로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저장</a:t>
                      </a:r>
                      <a:endParaRPr sz="900">
                        <a:latin typeface="휴먼옛체"/>
                        <a:cs typeface="휴먼옛체"/>
                      </a:endParaRPr>
                    </a:p>
                  </a:txBody>
                  <a:tcPr marL="0" marR="0" marB="0" marT="70485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dirty="0" sz="900" spc="-45">
                          <a:latin typeface="휴먼옛체"/>
                          <a:cs typeface="휴먼옛체"/>
                        </a:rPr>
                        <a:t>박영선</a:t>
                      </a:r>
                      <a:endParaRPr sz="900">
                        <a:latin typeface="휴먼옛체"/>
                        <a:cs typeface="휴먼옛체"/>
                      </a:endParaRPr>
                    </a:p>
                  </a:txBody>
                  <a:tcPr marL="0" marR="0" marB="0" marT="70485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EE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EE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</a:tcPr>
                </a:tc>
              </a:tr>
              <a:tr h="3117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dirty="0" sz="900" spc="-5">
                          <a:latin typeface="휴먼옛체"/>
                          <a:cs typeface="휴먼옛체"/>
                        </a:rPr>
                        <a:t>알고리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즘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개발</a:t>
                      </a:r>
                      <a:endParaRPr sz="900">
                        <a:latin typeface="휴먼옛체"/>
                        <a:cs typeface="휴먼옛체"/>
                      </a:endParaRPr>
                    </a:p>
                  </a:txBody>
                  <a:tcPr marL="0" marR="0" marB="0" marT="70485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dirty="0" sz="900" spc="-5">
                          <a:latin typeface="휴먼옛체"/>
                          <a:cs typeface="휴먼옛체"/>
                        </a:rPr>
                        <a:t>점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심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메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뉴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및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식당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을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알려주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는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알고리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즘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개발</a:t>
                      </a:r>
                      <a:endParaRPr sz="900">
                        <a:latin typeface="휴먼옛체"/>
                        <a:cs typeface="휴먼옛체"/>
                      </a:endParaRPr>
                    </a:p>
                  </a:txBody>
                  <a:tcPr marL="0" marR="0" marB="0" marT="70485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dirty="0" sz="900" spc="-45">
                          <a:latin typeface="휴먼옛체"/>
                          <a:cs typeface="휴먼옛체"/>
                        </a:rPr>
                        <a:t>남성현</a:t>
                      </a:r>
                      <a:endParaRPr sz="900">
                        <a:latin typeface="휴먼옛체"/>
                        <a:cs typeface="휴먼옛체"/>
                      </a:endParaRPr>
                    </a:p>
                  </a:txBody>
                  <a:tcPr marL="0" marR="0" marB="0" marT="70485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EE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EE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</a:tcPr>
                </a:tc>
              </a:tr>
              <a:tr h="3117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dirty="0" sz="900" spc="-5">
                          <a:latin typeface="휴먼옛체"/>
                          <a:cs typeface="휴먼옛체"/>
                        </a:rPr>
                        <a:t>챗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봇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시스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템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개발</a:t>
                      </a:r>
                      <a:endParaRPr sz="900">
                        <a:latin typeface="휴먼옛체"/>
                        <a:cs typeface="휴먼옛체"/>
                      </a:endParaRPr>
                    </a:p>
                  </a:txBody>
                  <a:tcPr marL="0" marR="0" marB="0" marT="70485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dirty="0" sz="900" spc="-5">
                          <a:latin typeface="휴먼옛체"/>
                          <a:cs typeface="휴먼옛체"/>
                        </a:rPr>
                        <a:t>사용자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의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200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m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내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점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심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식당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을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추천하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는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챗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봇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시스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템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개발</a:t>
                      </a:r>
                      <a:endParaRPr sz="900">
                        <a:latin typeface="휴먼옛체"/>
                        <a:cs typeface="휴먼옛체"/>
                      </a:endParaRPr>
                    </a:p>
                  </a:txBody>
                  <a:tcPr marL="0" marR="0" marB="0" marT="70485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dirty="0" sz="900" spc="-45">
                          <a:latin typeface="휴먼옛체"/>
                          <a:cs typeface="휴먼옛체"/>
                        </a:rPr>
                        <a:t>오승범</a:t>
                      </a:r>
                      <a:endParaRPr sz="900">
                        <a:latin typeface="휴먼옛체"/>
                        <a:cs typeface="휴먼옛체"/>
                      </a:endParaRPr>
                    </a:p>
                  </a:txBody>
                  <a:tcPr marL="0" marR="0" marB="0" marT="70485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EE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EE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</a:tcPr>
                </a:tc>
              </a:tr>
              <a:tr h="3117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dirty="0" sz="900" spc="-5">
                          <a:latin typeface="휴먼옛체"/>
                          <a:cs typeface="휴먼옛체"/>
                        </a:rPr>
                        <a:t>pp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t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제작</a:t>
                      </a:r>
                      <a:endParaRPr sz="900">
                        <a:latin typeface="휴먼옛체"/>
                        <a:cs typeface="휴먼옛체"/>
                      </a:endParaRPr>
                    </a:p>
                  </a:txBody>
                  <a:tcPr marL="0" marR="0" marB="0" marT="70485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dirty="0" sz="900" spc="-5">
                          <a:latin typeface="휴먼옛체"/>
                          <a:cs typeface="휴먼옛체"/>
                        </a:rPr>
                        <a:t>각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자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맡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은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분야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에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대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해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pp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t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작성</a:t>
                      </a:r>
                      <a:endParaRPr sz="900">
                        <a:latin typeface="휴먼옛체"/>
                        <a:cs typeface="휴먼옛체"/>
                      </a:endParaRPr>
                    </a:p>
                  </a:txBody>
                  <a:tcPr marL="0" marR="0" marB="0" marT="70485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dirty="0" sz="900" spc="-45">
                          <a:latin typeface="휴먼옛체"/>
                          <a:cs typeface="휴먼옛체"/>
                        </a:rPr>
                        <a:t>이혁수</a:t>
                      </a:r>
                      <a:endParaRPr sz="900">
                        <a:latin typeface="휴먼옛체"/>
                        <a:cs typeface="휴먼옛체"/>
                      </a:endParaRPr>
                    </a:p>
                  </a:txBody>
                  <a:tcPr marL="0" marR="0" marB="0" marT="70485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EE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EE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EE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</a:tcPr>
                </a:tc>
              </a:tr>
              <a:tr h="3117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dirty="0" sz="900" spc="-5">
                          <a:latin typeface="휴먼옛체"/>
                          <a:cs typeface="휴먼옛체"/>
                        </a:rPr>
                        <a:t>최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종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발표</a:t>
                      </a:r>
                      <a:endParaRPr sz="900">
                        <a:latin typeface="휴먼옛체"/>
                        <a:cs typeface="휴먼옛체"/>
                      </a:endParaRPr>
                    </a:p>
                  </a:txBody>
                  <a:tcPr marL="0" marR="0" marB="0" marT="70485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dirty="0" sz="900" spc="-45">
                          <a:latin typeface="휴먼옛체"/>
                          <a:cs typeface="휴먼옛체"/>
                        </a:rPr>
                        <a:t>남성현</a:t>
                      </a:r>
                      <a:endParaRPr sz="900">
                        <a:latin typeface="휴먼옛체"/>
                        <a:cs typeface="휴먼옛체"/>
                      </a:endParaRPr>
                    </a:p>
                  </a:txBody>
                  <a:tcPr marL="0" marR="0" marB="0" marT="70485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0002" y="564387"/>
            <a:ext cx="2317750" cy="3164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600" spc="-4095"/>
              <a:t>03</a:t>
            </a:r>
            <a:endParaRPr sz="20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93973" y="0"/>
            <a:ext cx="2451469" cy="17786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086064" y="390442"/>
            <a:ext cx="34728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80">
                <a:solidFill>
                  <a:srgbClr val="CD4141"/>
                </a:solidFill>
                <a:latin typeface="Palatino Linotype"/>
                <a:cs typeface="Palatino Linotype"/>
              </a:rPr>
              <a:t>/</a:t>
            </a:r>
            <a:r>
              <a:rPr dirty="0" sz="1800" spc="85">
                <a:solidFill>
                  <a:srgbClr val="CD4141"/>
                </a:solidFill>
                <a:latin typeface="Palatino Linotype"/>
                <a:cs typeface="Palatino Linotype"/>
              </a:rPr>
              <a:t> </a:t>
            </a:r>
            <a:r>
              <a:rPr dirty="0" sz="1800" spc="204">
                <a:solidFill>
                  <a:srgbClr val="CD4141"/>
                </a:solidFill>
                <a:latin typeface="Palatino Linotype"/>
                <a:cs typeface="Palatino Linotype"/>
              </a:rPr>
              <a:t>Recommend</a:t>
            </a:r>
            <a:r>
              <a:rPr dirty="0" sz="1800" spc="85">
                <a:solidFill>
                  <a:srgbClr val="CD4141"/>
                </a:solidFill>
                <a:latin typeface="Palatino Linotype"/>
                <a:cs typeface="Palatino Linotype"/>
              </a:rPr>
              <a:t> </a:t>
            </a:r>
            <a:r>
              <a:rPr dirty="0" sz="1800" spc="165">
                <a:solidFill>
                  <a:srgbClr val="CD4141"/>
                </a:solidFill>
                <a:latin typeface="Palatino Linotype"/>
                <a:cs typeface="Palatino Linotype"/>
              </a:rPr>
              <a:t>Lunch</a:t>
            </a:r>
            <a:r>
              <a:rPr dirty="0" sz="1800" spc="90">
                <a:solidFill>
                  <a:srgbClr val="CD4141"/>
                </a:solidFill>
                <a:latin typeface="Palatino Linotype"/>
                <a:cs typeface="Palatino Linotype"/>
              </a:rPr>
              <a:t> </a:t>
            </a:r>
            <a:r>
              <a:rPr dirty="0" sz="1800" spc="225">
                <a:solidFill>
                  <a:srgbClr val="CD4141"/>
                </a:solidFill>
                <a:latin typeface="Palatino Linotype"/>
                <a:cs typeface="Palatino Linotype"/>
              </a:rPr>
              <a:t>Menu</a:t>
            </a:r>
            <a:r>
              <a:rPr dirty="0" sz="1800" spc="85">
                <a:solidFill>
                  <a:srgbClr val="CD4141"/>
                </a:solidFill>
                <a:latin typeface="Palatino Linotype"/>
                <a:cs typeface="Palatino Linotype"/>
              </a:rPr>
              <a:t> </a:t>
            </a:r>
            <a:r>
              <a:rPr dirty="0" sz="1800" spc="180">
                <a:solidFill>
                  <a:srgbClr val="CD4141"/>
                </a:solidFill>
                <a:latin typeface="Palatino Linotype"/>
                <a:cs typeface="Palatino Linotype"/>
              </a:rPr>
              <a:t>/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28095" y="1596012"/>
            <a:ext cx="3279775" cy="2092960"/>
          </a:xfrm>
          <a:prstGeom prst="rect">
            <a:avLst/>
          </a:prstGeom>
        </p:spPr>
        <p:txBody>
          <a:bodyPr wrap="square" lIns="0" tIns="271780" rIns="0" bIns="0" rtlCol="0" vert="horz">
            <a:spAutoFit/>
          </a:bodyPr>
          <a:lstStyle/>
          <a:p>
            <a:pPr marL="12700" marR="668020">
              <a:lnSpc>
                <a:spcPct val="75000"/>
              </a:lnSpc>
              <a:spcBef>
                <a:spcPts val="2140"/>
              </a:spcBef>
            </a:pPr>
            <a:r>
              <a:rPr dirty="0" sz="6800">
                <a:solidFill>
                  <a:srgbClr val="CD4141"/>
                </a:solidFill>
                <a:latin typeface="굴림"/>
                <a:cs typeface="굴림"/>
              </a:rPr>
              <a:t>데이터  </a:t>
            </a:r>
            <a:r>
              <a:rPr dirty="0" sz="6800">
                <a:solidFill>
                  <a:srgbClr val="CD4141"/>
                </a:solidFill>
                <a:latin typeface="굴림"/>
                <a:cs typeface="굴림"/>
              </a:rPr>
              <a:t>소개</a:t>
            </a:r>
            <a:endParaRPr sz="6800">
              <a:latin typeface="굴림"/>
              <a:cs typeface="굴림"/>
            </a:endParaRPr>
          </a:p>
          <a:p>
            <a:pPr marL="48260">
              <a:lnSpc>
                <a:spcPct val="100000"/>
              </a:lnSpc>
              <a:spcBef>
                <a:spcPts val="75"/>
              </a:spcBef>
            </a:pPr>
            <a:r>
              <a:rPr dirty="0" sz="1600" spc="-15" b="1">
                <a:solidFill>
                  <a:srgbClr val="292828"/>
                </a:solidFill>
                <a:latin typeface="맑은 고딕"/>
                <a:cs typeface="맑은 고딕"/>
              </a:rPr>
              <a:t>데이터</a:t>
            </a:r>
            <a:r>
              <a:rPr dirty="0" sz="1600" spc="-10" b="1">
                <a:solidFill>
                  <a:srgbClr val="292828"/>
                </a:solidFill>
                <a:latin typeface="맑은 고딕"/>
                <a:cs typeface="맑은 고딕"/>
              </a:rPr>
              <a:t>명</a:t>
            </a:r>
            <a:r>
              <a:rPr dirty="0" sz="1600" spc="-175" b="1">
                <a:solidFill>
                  <a:srgbClr val="292828"/>
                </a:solidFill>
                <a:latin typeface="맑은 고딕"/>
                <a:cs typeface="맑은 고딕"/>
              </a:rPr>
              <a:t> </a:t>
            </a:r>
            <a:r>
              <a:rPr dirty="0" sz="1600" spc="-70" b="1">
                <a:solidFill>
                  <a:srgbClr val="292828"/>
                </a:solidFill>
                <a:latin typeface="맑은 고딕"/>
                <a:cs typeface="맑은 고딕"/>
              </a:rPr>
              <a:t>/</a:t>
            </a:r>
            <a:r>
              <a:rPr dirty="0" sz="1600" spc="-175" b="1">
                <a:solidFill>
                  <a:srgbClr val="292828"/>
                </a:solidFill>
                <a:latin typeface="맑은 고딕"/>
                <a:cs typeface="맑은 고딕"/>
              </a:rPr>
              <a:t> </a:t>
            </a:r>
            <a:r>
              <a:rPr dirty="0" sz="1600" spc="-15" b="1">
                <a:solidFill>
                  <a:srgbClr val="292828"/>
                </a:solidFill>
                <a:latin typeface="맑은 고딕"/>
                <a:cs typeface="맑은 고딕"/>
              </a:rPr>
              <a:t>수집</a:t>
            </a:r>
            <a:r>
              <a:rPr dirty="0" sz="1600" spc="-10" b="1">
                <a:solidFill>
                  <a:srgbClr val="292828"/>
                </a:solidFill>
                <a:latin typeface="맑은 고딕"/>
                <a:cs typeface="맑은 고딕"/>
              </a:rPr>
              <a:t>처</a:t>
            </a:r>
            <a:r>
              <a:rPr dirty="0" sz="1600" spc="-175" b="1">
                <a:solidFill>
                  <a:srgbClr val="292828"/>
                </a:solidFill>
                <a:latin typeface="맑은 고딕"/>
                <a:cs typeface="맑은 고딕"/>
              </a:rPr>
              <a:t> </a:t>
            </a:r>
            <a:r>
              <a:rPr dirty="0" sz="1600" spc="-70" b="1">
                <a:solidFill>
                  <a:srgbClr val="292828"/>
                </a:solidFill>
                <a:latin typeface="맑은 고딕"/>
                <a:cs typeface="맑은 고딕"/>
              </a:rPr>
              <a:t>/</a:t>
            </a:r>
            <a:r>
              <a:rPr dirty="0" sz="1600" spc="-175" b="1">
                <a:solidFill>
                  <a:srgbClr val="292828"/>
                </a:solidFill>
                <a:latin typeface="맑은 고딕"/>
                <a:cs typeface="맑은 고딕"/>
              </a:rPr>
              <a:t> </a:t>
            </a:r>
            <a:r>
              <a:rPr dirty="0" sz="1600" spc="-15" b="1">
                <a:solidFill>
                  <a:srgbClr val="292828"/>
                </a:solidFill>
                <a:latin typeface="맑은 고딕"/>
                <a:cs typeface="맑은 고딕"/>
              </a:rPr>
              <a:t>형</a:t>
            </a:r>
            <a:r>
              <a:rPr dirty="0" sz="1600" spc="-10" b="1">
                <a:solidFill>
                  <a:srgbClr val="292828"/>
                </a:solidFill>
                <a:latin typeface="맑은 고딕"/>
                <a:cs typeface="맑은 고딕"/>
              </a:rPr>
              <a:t>태</a:t>
            </a:r>
            <a:r>
              <a:rPr dirty="0" sz="1600" spc="-175" b="1">
                <a:solidFill>
                  <a:srgbClr val="292828"/>
                </a:solidFill>
                <a:latin typeface="맑은 고딕"/>
                <a:cs typeface="맑은 고딕"/>
              </a:rPr>
              <a:t> </a:t>
            </a:r>
            <a:r>
              <a:rPr dirty="0" sz="1600" spc="-70" b="1">
                <a:solidFill>
                  <a:srgbClr val="292828"/>
                </a:solidFill>
                <a:latin typeface="맑은 고딕"/>
                <a:cs typeface="맑은 고딕"/>
              </a:rPr>
              <a:t>/</a:t>
            </a:r>
            <a:r>
              <a:rPr dirty="0" sz="1600" spc="-175" b="1">
                <a:solidFill>
                  <a:srgbClr val="292828"/>
                </a:solidFill>
                <a:latin typeface="맑은 고딕"/>
                <a:cs typeface="맑은 고딕"/>
              </a:rPr>
              <a:t> </a:t>
            </a:r>
            <a:r>
              <a:rPr dirty="0" sz="1600" spc="-15" b="1">
                <a:solidFill>
                  <a:srgbClr val="292828"/>
                </a:solidFill>
                <a:latin typeface="맑은 고딕"/>
                <a:cs typeface="맑은 고딕"/>
              </a:rPr>
              <a:t>수</a:t>
            </a:r>
            <a:r>
              <a:rPr dirty="0" sz="1600" spc="-10" b="1">
                <a:solidFill>
                  <a:srgbClr val="292828"/>
                </a:solidFill>
                <a:latin typeface="맑은 고딕"/>
                <a:cs typeface="맑은 고딕"/>
              </a:rPr>
              <a:t>집</a:t>
            </a:r>
            <a:r>
              <a:rPr dirty="0" sz="1600" spc="-175" b="1">
                <a:solidFill>
                  <a:srgbClr val="292828"/>
                </a:solidFill>
                <a:latin typeface="맑은 고딕"/>
                <a:cs typeface="맑은 고딕"/>
              </a:rPr>
              <a:t> </a:t>
            </a:r>
            <a:r>
              <a:rPr dirty="0" sz="1600" spc="-15" b="1">
                <a:solidFill>
                  <a:srgbClr val="292828"/>
                </a:solidFill>
                <a:latin typeface="맑은 고딕"/>
                <a:cs typeface="맑은 고딕"/>
              </a:rPr>
              <a:t>기간</a:t>
            </a:r>
            <a:endParaRPr sz="1600">
              <a:latin typeface="맑은 고딕"/>
              <a:cs typeface="맑은 고딕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932544"/>
            <a:ext cx="2573206" cy="121328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36083" y="356367"/>
            <a:ext cx="1708805" cy="158021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28145" y="2387722"/>
            <a:ext cx="1415854" cy="172400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-377" y="1276192"/>
            <a:ext cx="1460738" cy="1420382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11207"/>
            <a:ext cx="9144000" cy="5132705"/>
            <a:chOff x="0" y="11207"/>
            <a:chExt cx="9144000" cy="5132705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507805"/>
              <a:ext cx="1524488" cy="12528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72" y="11207"/>
              <a:ext cx="9133027" cy="5132292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403356" y="337918"/>
            <a:ext cx="4410710" cy="4216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60">
                <a:latin typeface="맑은 고딕"/>
                <a:cs typeface="맑은 고딕"/>
              </a:rPr>
              <a:t>/</a:t>
            </a:r>
            <a:r>
              <a:rPr dirty="0" sz="2600" spc="-280">
                <a:latin typeface="맑은 고딕"/>
                <a:cs typeface="맑은 고딕"/>
              </a:rPr>
              <a:t> </a:t>
            </a:r>
            <a:r>
              <a:rPr dirty="0" sz="2600" spc="60">
                <a:latin typeface="맑은 고딕"/>
                <a:cs typeface="맑은 고딕"/>
              </a:rPr>
              <a:t>Data1(맛</a:t>
            </a:r>
            <a:r>
              <a:rPr dirty="0" sz="2600" spc="110">
                <a:latin typeface="맑은 고딕"/>
                <a:cs typeface="맑은 고딕"/>
              </a:rPr>
              <a:t>집</a:t>
            </a:r>
            <a:r>
              <a:rPr dirty="0" sz="2600" spc="-285">
                <a:latin typeface="맑은 고딕"/>
                <a:cs typeface="맑은 고딕"/>
              </a:rPr>
              <a:t> </a:t>
            </a:r>
            <a:r>
              <a:rPr dirty="0" sz="2600" spc="-325">
                <a:latin typeface="맑은 고딕"/>
                <a:cs typeface="맑은 고딕"/>
              </a:rPr>
              <a:t>+</a:t>
            </a:r>
            <a:r>
              <a:rPr dirty="0" sz="2600" spc="-285">
                <a:latin typeface="맑은 고딕"/>
                <a:cs typeface="맑은 고딕"/>
              </a:rPr>
              <a:t> </a:t>
            </a:r>
            <a:r>
              <a:rPr dirty="0" sz="2600" spc="15">
                <a:latin typeface="맑은 고딕"/>
                <a:cs typeface="맑은 고딕"/>
              </a:rPr>
              <a:t>모</a:t>
            </a:r>
            <a:r>
              <a:rPr dirty="0" sz="2600" spc="20">
                <a:latin typeface="맑은 고딕"/>
                <a:cs typeface="맑은 고딕"/>
              </a:rPr>
              <a:t>범</a:t>
            </a:r>
            <a:r>
              <a:rPr dirty="0" sz="2600" spc="-285">
                <a:latin typeface="맑은 고딕"/>
                <a:cs typeface="맑은 고딕"/>
              </a:rPr>
              <a:t> </a:t>
            </a:r>
            <a:r>
              <a:rPr dirty="0" sz="2600" spc="50">
                <a:latin typeface="맑은 고딕"/>
                <a:cs typeface="맑은 고딕"/>
              </a:rPr>
              <a:t>음식점)/</a:t>
            </a:r>
            <a:endParaRPr sz="2600">
              <a:latin typeface="맑은 고딕"/>
              <a:cs typeface="맑은 고딕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4299" y="1260612"/>
            <a:ext cx="2795270" cy="344805"/>
          </a:xfrm>
          <a:custGeom>
            <a:avLst/>
            <a:gdLst/>
            <a:ahLst/>
            <a:cxnLst/>
            <a:rect l="l" t="t" r="r" b="b"/>
            <a:pathLst>
              <a:path w="2795270" h="344805">
                <a:moveTo>
                  <a:pt x="2795199" y="344774"/>
                </a:moveTo>
                <a:lnTo>
                  <a:pt x="0" y="344774"/>
                </a:lnTo>
                <a:lnTo>
                  <a:pt x="0" y="0"/>
                </a:lnTo>
                <a:lnTo>
                  <a:pt x="2795199" y="0"/>
                </a:lnTo>
                <a:lnTo>
                  <a:pt x="2795199" y="34477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966125" y="1260612"/>
            <a:ext cx="1859280" cy="344805"/>
          </a:xfrm>
          <a:custGeom>
            <a:avLst/>
            <a:gdLst/>
            <a:ahLst/>
            <a:cxnLst/>
            <a:rect l="l" t="t" r="r" b="b"/>
            <a:pathLst>
              <a:path w="1859279" h="344805">
                <a:moveTo>
                  <a:pt x="1859199" y="344774"/>
                </a:moveTo>
                <a:lnTo>
                  <a:pt x="0" y="344774"/>
                </a:lnTo>
                <a:lnTo>
                  <a:pt x="0" y="0"/>
                </a:lnTo>
                <a:lnTo>
                  <a:pt x="1859199" y="0"/>
                </a:lnTo>
                <a:lnTo>
                  <a:pt x="1859199" y="34477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360012" y="1246324"/>
          <a:ext cx="8494395" cy="30975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95270"/>
                <a:gridCol w="2804795"/>
                <a:gridCol w="991235"/>
                <a:gridCol w="1858645"/>
              </a:tblGrid>
              <a:tr h="3441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900" spc="-45">
                          <a:solidFill>
                            <a:srgbClr val="FFFFFF"/>
                          </a:solidFill>
                          <a:latin typeface="휴먼옛체"/>
                          <a:cs typeface="휴먼옛체"/>
                        </a:rPr>
                        <a:t>데이터명</a:t>
                      </a:r>
                      <a:endParaRPr sz="900">
                        <a:latin typeface="휴먼옛체"/>
                        <a:cs typeface="휴먼옛체"/>
                      </a:endParaRPr>
                    </a:p>
                  </a:txBody>
                  <a:tcPr marL="0" marR="0" marB="0" marT="86360">
                    <a:lnL w="28575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28575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900" spc="-5">
                          <a:solidFill>
                            <a:srgbClr val="FFFFFF"/>
                          </a:solidFill>
                          <a:latin typeface="휴먼옛체"/>
                          <a:cs typeface="휴먼옛체"/>
                        </a:rPr>
                        <a:t>데이</a:t>
                      </a:r>
                      <a:r>
                        <a:rPr dirty="0" sz="900">
                          <a:solidFill>
                            <a:srgbClr val="FFFFFF"/>
                          </a:solidFill>
                          <a:latin typeface="휴먼옛체"/>
                          <a:cs typeface="휴먼옛체"/>
                        </a:rPr>
                        <a:t>터</a:t>
                      </a:r>
                      <a:r>
                        <a:rPr dirty="0" sz="900" spc="-145">
                          <a:solidFill>
                            <a:srgbClr val="FFFFFF"/>
                          </a:solidFill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solidFill>
                            <a:srgbClr val="FFFFFF"/>
                          </a:solidFill>
                          <a:latin typeface="휴먼옛체"/>
                          <a:cs typeface="휴먼옛체"/>
                        </a:rPr>
                        <a:t>제공지</a:t>
                      </a:r>
                      <a:endParaRPr sz="900">
                        <a:latin typeface="휴먼옛체"/>
                        <a:cs typeface="휴먼옛체"/>
                      </a:endParaRPr>
                    </a:p>
                  </a:txBody>
                  <a:tcPr marL="0" marR="0" marB="0" marT="8636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900" spc="-5">
                          <a:solidFill>
                            <a:srgbClr val="FFFFFF"/>
                          </a:solidFill>
                          <a:latin typeface="휴먼옛체"/>
                          <a:cs typeface="휴먼옛체"/>
                        </a:rPr>
                        <a:t>데이</a:t>
                      </a:r>
                      <a:r>
                        <a:rPr dirty="0" sz="900">
                          <a:solidFill>
                            <a:srgbClr val="FFFFFF"/>
                          </a:solidFill>
                          <a:latin typeface="휴먼옛체"/>
                          <a:cs typeface="휴먼옛체"/>
                        </a:rPr>
                        <a:t>터</a:t>
                      </a:r>
                      <a:r>
                        <a:rPr dirty="0" sz="900" spc="-145">
                          <a:solidFill>
                            <a:srgbClr val="FFFFFF"/>
                          </a:solidFill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solidFill>
                            <a:srgbClr val="FFFFFF"/>
                          </a:solidFill>
                          <a:latin typeface="휴먼옛체"/>
                          <a:cs typeface="휴먼옛체"/>
                        </a:rPr>
                        <a:t>형태</a:t>
                      </a:r>
                      <a:endParaRPr sz="900">
                        <a:latin typeface="휴먼옛체"/>
                        <a:cs typeface="휴먼옛체"/>
                      </a:endParaRPr>
                    </a:p>
                  </a:txBody>
                  <a:tcPr marL="0" marR="0" marB="0" marT="8636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900" spc="-45">
                          <a:solidFill>
                            <a:srgbClr val="FFFFFF"/>
                          </a:solidFill>
                          <a:latin typeface="휴먼옛체"/>
                          <a:cs typeface="휴먼옛체"/>
                        </a:rPr>
                        <a:t>수집기간</a:t>
                      </a:r>
                      <a:endParaRPr sz="900">
                        <a:latin typeface="휴먼옛체"/>
                        <a:cs typeface="휴먼옛체"/>
                      </a:endParaRPr>
                    </a:p>
                  </a:txBody>
                  <a:tcPr marL="0" marR="0" marB="0" marT="86360">
                    <a:lnL w="19050">
                      <a:solidFill>
                        <a:srgbClr val="C00000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28575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900" spc="-5">
                          <a:latin typeface="휴먼옛체"/>
                          <a:cs typeface="휴먼옛체"/>
                        </a:rPr>
                        <a:t>서울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시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모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범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음식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점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데이터</a:t>
                      </a:r>
                      <a:endParaRPr sz="900">
                        <a:latin typeface="휴먼옛체"/>
                        <a:cs typeface="휴먼옛체"/>
                      </a:endParaRPr>
                    </a:p>
                  </a:txBody>
                  <a:tcPr marL="0" marR="0" marB="0" marT="86360">
                    <a:lnL w="28575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900" spc="-5">
                          <a:latin typeface="휴먼옛체"/>
                          <a:cs typeface="휴먼옛체"/>
                        </a:rPr>
                        <a:t>서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울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열린데이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터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광장</a:t>
                      </a:r>
                      <a:endParaRPr sz="900">
                        <a:latin typeface="휴먼옛체"/>
                        <a:cs typeface="휴먼옛체"/>
                      </a:endParaRPr>
                    </a:p>
                  </a:txBody>
                  <a:tcPr marL="0" marR="0" marB="0" marT="8636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900" spc="30" b="1">
                          <a:latin typeface="맑은 고딕"/>
                          <a:cs typeface="맑은 고딕"/>
                        </a:rPr>
                        <a:t>csv</a:t>
                      </a:r>
                      <a:endParaRPr sz="900">
                        <a:latin typeface="맑은 고딕"/>
                        <a:cs typeface="맑은 고딕"/>
                      </a:endParaRPr>
                    </a:p>
                  </a:txBody>
                  <a:tcPr marL="0" marR="0" marB="0" marT="8636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900" spc="15" b="1">
                          <a:latin typeface="맑은 고딕"/>
                          <a:cs typeface="맑은 고딕"/>
                        </a:rPr>
                        <a:t>2008.01~2022.11</a:t>
                      </a:r>
                      <a:endParaRPr sz="900">
                        <a:latin typeface="맑은 고딕"/>
                        <a:cs typeface="맑은 고딕"/>
                      </a:endParaRPr>
                    </a:p>
                  </a:txBody>
                  <a:tcPr marL="0" marR="0" marB="0" marT="86360">
                    <a:lnL w="19050">
                      <a:solidFill>
                        <a:srgbClr val="C00000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900" spc="-5">
                          <a:latin typeface="휴먼옛체"/>
                          <a:cs typeface="휴먼옛체"/>
                        </a:rPr>
                        <a:t>골목식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당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맛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집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리스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트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데이터</a:t>
                      </a:r>
                      <a:endParaRPr sz="900">
                        <a:latin typeface="휴먼옛체"/>
                        <a:cs typeface="휴먼옛체"/>
                      </a:endParaRPr>
                    </a:p>
                  </a:txBody>
                  <a:tcPr marL="0" marR="0" marB="0" marT="86360">
                    <a:lnL w="28575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900" spc="-5">
                          <a:latin typeface="휴먼옛체"/>
                          <a:cs typeface="휴먼옛체"/>
                        </a:rPr>
                        <a:t>SB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S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골목식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당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홈페이지</a:t>
                      </a:r>
                      <a:endParaRPr sz="900">
                        <a:latin typeface="휴먼옛체"/>
                        <a:cs typeface="휴먼옛체"/>
                      </a:endParaRPr>
                    </a:p>
                  </a:txBody>
                  <a:tcPr marL="0" marR="0" marB="0" marT="8636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900" spc="15" b="1">
                          <a:latin typeface="맑은 고딕"/>
                          <a:cs typeface="맑은 고딕"/>
                        </a:rPr>
                        <a:t>xlsx</a:t>
                      </a:r>
                      <a:endParaRPr sz="900">
                        <a:latin typeface="맑은 고딕"/>
                        <a:cs typeface="맑은 고딕"/>
                      </a:endParaRPr>
                    </a:p>
                  </a:txBody>
                  <a:tcPr marL="0" marR="0" marB="0" marT="8636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900" spc="15" b="1">
                          <a:latin typeface="맑은 고딕"/>
                          <a:cs typeface="맑은 고딕"/>
                        </a:rPr>
                        <a:t>2018.01~2021.12</a:t>
                      </a:r>
                      <a:endParaRPr sz="900">
                        <a:latin typeface="맑은 고딕"/>
                        <a:cs typeface="맑은 고딕"/>
                      </a:endParaRPr>
                    </a:p>
                  </a:txBody>
                  <a:tcPr marL="0" marR="0" marB="0" marT="86360">
                    <a:lnL w="19050">
                      <a:solidFill>
                        <a:srgbClr val="C00000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900" spc="-5">
                          <a:latin typeface="휴먼옛체"/>
                          <a:cs typeface="휴먼옛체"/>
                        </a:rPr>
                        <a:t>맛있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는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녀석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들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맛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집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리스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트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데이터</a:t>
                      </a:r>
                      <a:endParaRPr sz="900">
                        <a:latin typeface="휴먼옛체"/>
                        <a:cs typeface="휴먼옛체"/>
                      </a:endParaRPr>
                    </a:p>
                  </a:txBody>
                  <a:tcPr marL="0" marR="0" marB="0" marT="86360">
                    <a:lnL w="28575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900" spc="-5">
                          <a:latin typeface="휴먼옛체"/>
                          <a:cs typeface="휴먼옛체"/>
                        </a:rPr>
                        <a:t>IH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Q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맛있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는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녀석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들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홈페이지</a:t>
                      </a:r>
                      <a:endParaRPr sz="900">
                        <a:latin typeface="휴먼옛체"/>
                        <a:cs typeface="휴먼옛체"/>
                      </a:endParaRPr>
                    </a:p>
                  </a:txBody>
                  <a:tcPr marL="0" marR="0" marB="0" marT="8636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900" spc="15" b="1">
                          <a:latin typeface="맑은 고딕"/>
                          <a:cs typeface="맑은 고딕"/>
                        </a:rPr>
                        <a:t>xlsx</a:t>
                      </a:r>
                      <a:endParaRPr sz="900">
                        <a:latin typeface="맑은 고딕"/>
                        <a:cs typeface="맑은 고딕"/>
                      </a:endParaRPr>
                    </a:p>
                  </a:txBody>
                  <a:tcPr marL="0" marR="0" marB="0" marT="8636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900" spc="15" b="1">
                          <a:latin typeface="맑은 고딕"/>
                          <a:cs typeface="맑은 고딕"/>
                        </a:rPr>
                        <a:t>2015.03~2022.11</a:t>
                      </a:r>
                      <a:endParaRPr sz="900">
                        <a:latin typeface="맑은 고딕"/>
                        <a:cs typeface="맑은 고딕"/>
                      </a:endParaRPr>
                    </a:p>
                  </a:txBody>
                  <a:tcPr marL="0" marR="0" marB="0" marT="86360">
                    <a:lnL w="19050">
                      <a:solidFill>
                        <a:srgbClr val="C00000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900" spc="-5">
                          <a:latin typeface="휴먼옛체"/>
                          <a:cs typeface="휴먼옛체"/>
                        </a:rPr>
                        <a:t>백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반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기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행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맛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집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리스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트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데이터</a:t>
                      </a:r>
                      <a:endParaRPr sz="900">
                        <a:latin typeface="휴먼옛체"/>
                        <a:cs typeface="휴먼옛체"/>
                      </a:endParaRPr>
                    </a:p>
                  </a:txBody>
                  <a:tcPr marL="0" marR="0" marB="0" marT="86360">
                    <a:lnL w="28575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900" spc="20">
                          <a:latin typeface="휴먼옛체"/>
                          <a:cs typeface="휴먼옛체"/>
                        </a:rPr>
                        <a:t>T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V조선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백반기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행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홈페이지</a:t>
                      </a:r>
                      <a:endParaRPr sz="900">
                        <a:latin typeface="휴먼옛체"/>
                        <a:cs typeface="휴먼옛체"/>
                      </a:endParaRPr>
                    </a:p>
                  </a:txBody>
                  <a:tcPr marL="0" marR="0" marB="0" marT="8636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900" spc="15" b="1">
                          <a:latin typeface="맑은 고딕"/>
                          <a:cs typeface="맑은 고딕"/>
                        </a:rPr>
                        <a:t>xlsx</a:t>
                      </a:r>
                      <a:endParaRPr sz="900">
                        <a:latin typeface="맑은 고딕"/>
                        <a:cs typeface="맑은 고딕"/>
                      </a:endParaRPr>
                    </a:p>
                  </a:txBody>
                  <a:tcPr marL="0" marR="0" marB="0" marT="8636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900" spc="15" b="1">
                          <a:latin typeface="맑은 고딕"/>
                          <a:cs typeface="맑은 고딕"/>
                        </a:rPr>
                        <a:t>2019.05~2022.11</a:t>
                      </a:r>
                      <a:endParaRPr sz="900">
                        <a:latin typeface="맑은 고딕"/>
                        <a:cs typeface="맑은 고딕"/>
                      </a:endParaRPr>
                    </a:p>
                  </a:txBody>
                  <a:tcPr marL="0" marR="0" marB="0" marT="86360">
                    <a:lnL w="19050">
                      <a:solidFill>
                        <a:srgbClr val="C00000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900" spc="-5">
                          <a:latin typeface="휴먼옛체"/>
                          <a:cs typeface="휴먼옛체"/>
                        </a:rPr>
                        <a:t>생활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의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달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인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맛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집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리스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트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데이터</a:t>
                      </a:r>
                      <a:endParaRPr sz="900">
                        <a:latin typeface="휴먼옛체"/>
                        <a:cs typeface="휴먼옛체"/>
                      </a:endParaRPr>
                    </a:p>
                  </a:txBody>
                  <a:tcPr marL="0" marR="0" marB="0" marT="86360">
                    <a:lnL w="28575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900" spc="-5">
                          <a:latin typeface="휴먼옛체"/>
                          <a:cs typeface="휴먼옛체"/>
                        </a:rPr>
                        <a:t>SB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S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생활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의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달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인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홈페이지</a:t>
                      </a:r>
                      <a:endParaRPr sz="900">
                        <a:latin typeface="휴먼옛체"/>
                        <a:cs typeface="휴먼옛체"/>
                      </a:endParaRPr>
                    </a:p>
                  </a:txBody>
                  <a:tcPr marL="0" marR="0" marB="0" marT="8636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900" spc="15" b="1">
                          <a:latin typeface="맑은 고딕"/>
                          <a:cs typeface="맑은 고딕"/>
                        </a:rPr>
                        <a:t>xlsx</a:t>
                      </a:r>
                      <a:endParaRPr sz="900">
                        <a:latin typeface="맑은 고딕"/>
                        <a:cs typeface="맑은 고딕"/>
                      </a:endParaRPr>
                    </a:p>
                  </a:txBody>
                  <a:tcPr marL="0" marR="0" marB="0" marT="8636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900" spc="15" b="1">
                          <a:latin typeface="맑은 고딕"/>
                          <a:cs typeface="맑은 고딕"/>
                        </a:rPr>
                        <a:t>2013.12~2022.11</a:t>
                      </a:r>
                      <a:endParaRPr sz="900">
                        <a:latin typeface="맑은 고딕"/>
                        <a:cs typeface="맑은 고딕"/>
                      </a:endParaRPr>
                    </a:p>
                  </a:txBody>
                  <a:tcPr marL="0" marR="0" marB="0" marT="86360">
                    <a:lnL w="19050">
                      <a:solidFill>
                        <a:srgbClr val="C00000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900" spc="-5">
                          <a:latin typeface="휴먼옛체"/>
                          <a:cs typeface="휴먼옛체"/>
                        </a:rPr>
                        <a:t>성시경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의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먹을텐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데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맛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집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리스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트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데이터</a:t>
                      </a:r>
                      <a:endParaRPr sz="900">
                        <a:latin typeface="휴먼옛체"/>
                        <a:cs typeface="휴먼옛체"/>
                      </a:endParaRPr>
                    </a:p>
                  </a:txBody>
                  <a:tcPr marL="0" marR="0" marB="0" marT="86360">
                    <a:lnL w="28575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900" spc="-45">
                          <a:latin typeface="휴먼옛체"/>
                          <a:cs typeface="휴먼옛체"/>
                        </a:rPr>
                        <a:t>Y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ou</a:t>
                      </a:r>
                      <a:r>
                        <a:rPr dirty="0" sz="900" spc="-60">
                          <a:latin typeface="휴먼옛체"/>
                          <a:cs typeface="휴먼옛체"/>
                        </a:rPr>
                        <a:t>T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ub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e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채널(성시경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의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먹을텐데)</a:t>
                      </a:r>
                      <a:endParaRPr sz="900">
                        <a:latin typeface="휴먼옛체"/>
                        <a:cs typeface="휴먼옛체"/>
                      </a:endParaRPr>
                    </a:p>
                  </a:txBody>
                  <a:tcPr marL="0" marR="0" marB="0" marT="8636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900" spc="15" b="1">
                          <a:latin typeface="맑은 고딕"/>
                          <a:cs typeface="맑은 고딕"/>
                        </a:rPr>
                        <a:t>xlsx</a:t>
                      </a:r>
                      <a:endParaRPr sz="900">
                        <a:latin typeface="맑은 고딕"/>
                        <a:cs typeface="맑은 고딕"/>
                      </a:endParaRPr>
                    </a:p>
                  </a:txBody>
                  <a:tcPr marL="0" marR="0" marB="0" marT="8636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900" spc="15" b="1">
                          <a:latin typeface="맑은 고딕"/>
                          <a:cs typeface="맑은 고딕"/>
                        </a:rPr>
                        <a:t>2022.04~2022.11</a:t>
                      </a:r>
                      <a:endParaRPr sz="900">
                        <a:latin typeface="맑은 고딕"/>
                        <a:cs typeface="맑은 고딕"/>
                      </a:endParaRPr>
                    </a:p>
                  </a:txBody>
                  <a:tcPr marL="0" marR="0" marB="0" marT="86360">
                    <a:lnL w="19050">
                      <a:solidFill>
                        <a:srgbClr val="C00000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900" spc="-5">
                          <a:latin typeface="휴먼옛체"/>
                          <a:cs typeface="휴먼옛체"/>
                        </a:rPr>
                        <a:t>백종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원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3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대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천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왕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맛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집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리스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트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데이터</a:t>
                      </a:r>
                      <a:endParaRPr sz="900">
                        <a:latin typeface="휴먼옛체"/>
                        <a:cs typeface="휴먼옛체"/>
                      </a:endParaRPr>
                    </a:p>
                  </a:txBody>
                  <a:tcPr marL="0" marR="0" marB="0" marT="86360">
                    <a:lnL w="28575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900" spc="-5">
                          <a:latin typeface="휴먼옛체"/>
                          <a:cs typeface="휴먼옛체"/>
                        </a:rPr>
                        <a:t>SB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S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백종원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의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3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대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천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왕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홈페이지</a:t>
                      </a:r>
                      <a:endParaRPr sz="900">
                        <a:latin typeface="휴먼옛체"/>
                        <a:cs typeface="휴먼옛체"/>
                      </a:endParaRPr>
                    </a:p>
                  </a:txBody>
                  <a:tcPr marL="0" marR="0" marB="0" marT="8636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900" spc="15" b="1">
                          <a:latin typeface="맑은 고딕"/>
                          <a:cs typeface="맑은 고딕"/>
                        </a:rPr>
                        <a:t>xlsx</a:t>
                      </a:r>
                      <a:endParaRPr sz="900">
                        <a:latin typeface="맑은 고딕"/>
                        <a:cs typeface="맑은 고딕"/>
                      </a:endParaRPr>
                    </a:p>
                  </a:txBody>
                  <a:tcPr marL="0" marR="0" marB="0" marT="8636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900" spc="15" b="1">
                          <a:latin typeface="맑은 고딕"/>
                          <a:cs typeface="맑은 고딕"/>
                        </a:rPr>
                        <a:t>2015.08~2017.07</a:t>
                      </a:r>
                      <a:endParaRPr sz="900">
                        <a:latin typeface="맑은 고딕"/>
                        <a:cs typeface="맑은 고딕"/>
                      </a:endParaRPr>
                    </a:p>
                  </a:txBody>
                  <a:tcPr marL="0" marR="0" marB="0" marT="86360">
                    <a:lnL w="19050">
                      <a:solidFill>
                        <a:srgbClr val="C00000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900" spc="-5">
                          <a:latin typeface="휴먼옛체"/>
                          <a:cs typeface="휴먼옛체"/>
                        </a:rPr>
                        <a:t>수요미식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회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데이터</a:t>
                      </a:r>
                      <a:endParaRPr sz="900">
                        <a:latin typeface="휴먼옛체"/>
                        <a:cs typeface="휴먼옛체"/>
                      </a:endParaRPr>
                    </a:p>
                  </a:txBody>
                  <a:tcPr marL="0" marR="0" marB="0" marT="86360">
                    <a:lnL w="28575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28575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900" spc="-5">
                          <a:latin typeface="휴먼옛체"/>
                          <a:cs typeface="휴먼옛체"/>
                        </a:rPr>
                        <a:t>수요미식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회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티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빙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홈페이지</a:t>
                      </a:r>
                      <a:endParaRPr sz="900">
                        <a:latin typeface="휴먼옛체"/>
                        <a:cs typeface="휴먼옛체"/>
                      </a:endParaRPr>
                    </a:p>
                  </a:txBody>
                  <a:tcPr marL="0" marR="0" marB="0" marT="8636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28575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900" spc="15" b="1">
                          <a:latin typeface="맑은 고딕"/>
                          <a:cs typeface="맑은 고딕"/>
                        </a:rPr>
                        <a:t>xlsx</a:t>
                      </a:r>
                      <a:endParaRPr sz="900">
                        <a:latin typeface="맑은 고딕"/>
                        <a:cs typeface="맑은 고딕"/>
                      </a:endParaRPr>
                    </a:p>
                  </a:txBody>
                  <a:tcPr marL="0" marR="0" marB="0" marT="8636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28575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900" spc="15" b="1">
                          <a:latin typeface="맑은 고딕"/>
                          <a:cs typeface="맑은 고딕"/>
                        </a:rPr>
                        <a:t>2015.01~2019.10</a:t>
                      </a:r>
                      <a:endParaRPr sz="900">
                        <a:latin typeface="맑은 고딕"/>
                        <a:cs typeface="맑은 고딕"/>
                      </a:endParaRPr>
                    </a:p>
                  </a:txBody>
                  <a:tcPr marL="0" marR="0" marB="0" marT="86360">
                    <a:lnL w="19050">
                      <a:solidFill>
                        <a:srgbClr val="C00000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28575">
                      <a:solidFill>
                        <a:srgbClr val="C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3896986" y="4533355"/>
            <a:ext cx="1350645" cy="28638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dirty="0" sz="1500" spc="60">
                <a:solidFill>
                  <a:srgbClr val="CD4141"/>
                </a:solidFill>
                <a:latin typeface="Verdana"/>
                <a:cs typeface="Verdana"/>
              </a:rPr>
              <a:t>03</a:t>
            </a:r>
            <a:r>
              <a:rPr dirty="0" sz="1500" spc="-120">
                <a:solidFill>
                  <a:srgbClr val="CD4141"/>
                </a:solidFill>
                <a:latin typeface="Verdana"/>
                <a:cs typeface="Verdana"/>
              </a:rPr>
              <a:t> </a:t>
            </a:r>
            <a:r>
              <a:rPr dirty="0" sz="1500" spc="25" b="1">
                <a:solidFill>
                  <a:srgbClr val="CD4141"/>
                </a:solidFill>
                <a:latin typeface="굴림"/>
                <a:cs typeface="굴림"/>
              </a:rPr>
              <a:t>데이터</a:t>
            </a:r>
            <a:r>
              <a:rPr dirty="0" sz="1500" spc="-80" b="1">
                <a:solidFill>
                  <a:srgbClr val="CD4141"/>
                </a:solidFill>
                <a:latin typeface="굴림"/>
                <a:cs typeface="굴림"/>
              </a:rPr>
              <a:t> </a:t>
            </a:r>
            <a:r>
              <a:rPr dirty="0" sz="1500" spc="25" b="1">
                <a:solidFill>
                  <a:srgbClr val="CD4141"/>
                </a:solidFill>
                <a:latin typeface="굴림"/>
                <a:cs typeface="굴림"/>
              </a:rPr>
              <a:t>소개</a:t>
            </a:r>
            <a:endParaRPr sz="15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36083" y="356367"/>
            <a:ext cx="1708805" cy="158021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28145" y="2387722"/>
            <a:ext cx="1415854" cy="172400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-377" y="1276192"/>
            <a:ext cx="1460738" cy="1420382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11207"/>
            <a:ext cx="9144000" cy="5132705"/>
            <a:chOff x="0" y="11207"/>
            <a:chExt cx="9144000" cy="5132705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507805"/>
              <a:ext cx="1524488" cy="12528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72" y="11207"/>
              <a:ext cx="9133027" cy="5132292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760729" y="337918"/>
            <a:ext cx="5381625" cy="4216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60">
                <a:latin typeface="맑은 고딕"/>
                <a:cs typeface="맑은 고딕"/>
              </a:rPr>
              <a:t>/</a:t>
            </a:r>
            <a:r>
              <a:rPr dirty="0" sz="2600" spc="-280">
                <a:latin typeface="맑은 고딕"/>
                <a:cs typeface="맑은 고딕"/>
              </a:rPr>
              <a:t> </a:t>
            </a:r>
            <a:r>
              <a:rPr dirty="0" sz="2600" spc="100">
                <a:latin typeface="맑은 고딕"/>
                <a:cs typeface="맑은 고딕"/>
              </a:rPr>
              <a:t>Data2(날씨</a:t>
            </a:r>
            <a:r>
              <a:rPr dirty="0" sz="2600" spc="40">
                <a:latin typeface="맑은 고딕"/>
                <a:cs typeface="맑은 고딕"/>
              </a:rPr>
              <a:t>,</a:t>
            </a:r>
            <a:r>
              <a:rPr dirty="0" sz="2600" spc="-285">
                <a:latin typeface="맑은 고딕"/>
                <a:cs typeface="맑은 고딕"/>
              </a:rPr>
              <a:t> </a:t>
            </a:r>
            <a:r>
              <a:rPr dirty="0" sz="2600" spc="145">
                <a:latin typeface="맑은 고딕"/>
                <a:cs typeface="맑은 고딕"/>
              </a:rPr>
              <a:t>날짜</a:t>
            </a:r>
            <a:r>
              <a:rPr dirty="0" sz="2600" spc="40">
                <a:latin typeface="맑은 고딕"/>
                <a:cs typeface="맑은 고딕"/>
              </a:rPr>
              <a:t>,</a:t>
            </a:r>
            <a:r>
              <a:rPr dirty="0" sz="2600" spc="-285">
                <a:latin typeface="맑은 고딕"/>
                <a:cs typeface="맑은 고딕"/>
              </a:rPr>
              <a:t> </a:t>
            </a:r>
            <a:r>
              <a:rPr dirty="0" sz="2600" spc="40">
                <a:latin typeface="맑은 고딕"/>
                <a:cs typeface="맑은 고딕"/>
              </a:rPr>
              <a:t>평균사용금액)/</a:t>
            </a:r>
            <a:endParaRPr sz="2600">
              <a:latin typeface="맑은 고딕"/>
              <a:cs typeface="맑은 고딕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4299" y="1260612"/>
            <a:ext cx="2795270" cy="344805"/>
          </a:xfrm>
          <a:custGeom>
            <a:avLst/>
            <a:gdLst/>
            <a:ahLst/>
            <a:cxnLst/>
            <a:rect l="l" t="t" r="r" b="b"/>
            <a:pathLst>
              <a:path w="2795270" h="344805">
                <a:moveTo>
                  <a:pt x="2795199" y="344774"/>
                </a:moveTo>
                <a:lnTo>
                  <a:pt x="0" y="344774"/>
                </a:lnTo>
                <a:lnTo>
                  <a:pt x="0" y="0"/>
                </a:lnTo>
                <a:lnTo>
                  <a:pt x="2795199" y="0"/>
                </a:lnTo>
                <a:lnTo>
                  <a:pt x="2795199" y="34477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966125" y="1260612"/>
            <a:ext cx="1859280" cy="344805"/>
          </a:xfrm>
          <a:custGeom>
            <a:avLst/>
            <a:gdLst/>
            <a:ahLst/>
            <a:cxnLst/>
            <a:rect l="l" t="t" r="r" b="b"/>
            <a:pathLst>
              <a:path w="1859279" h="344805">
                <a:moveTo>
                  <a:pt x="1859199" y="344774"/>
                </a:moveTo>
                <a:lnTo>
                  <a:pt x="0" y="344774"/>
                </a:lnTo>
                <a:lnTo>
                  <a:pt x="0" y="0"/>
                </a:lnTo>
                <a:lnTo>
                  <a:pt x="1859199" y="0"/>
                </a:lnTo>
                <a:lnTo>
                  <a:pt x="1859199" y="34477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360012" y="1246324"/>
          <a:ext cx="8494395" cy="30975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95270"/>
                <a:gridCol w="2804795"/>
                <a:gridCol w="991235"/>
                <a:gridCol w="1858645"/>
              </a:tblGrid>
              <a:tr h="3441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900" spc="-45">
                          <a:solidFill>
                            <a:srgbClr val="FFFFFF"/>
                          </a:solidFill>
                          <a:latin typeface="휴먼옛체"/>
                          <a:cs typeface="휴먼옛체"/>
                        </a:rPr>
                        <a:t>데이터명</a:t>
                      </a:r>
                      <a:endParaRPr sz="900">
                        <a:latin typeface="휴먼옛체"/>
                        <a:cs typeface="휴먼옛체"/>
                      </a:endParaRPr>
                    </a:p>
                  </a:txBody>
                  <a:tcPr marL="0" marR="0" marB="0" marT="86360">
                    <a:lnL w="28575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28575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900" spc="-5">
                          <a:solidFill>
                            <a:srgbClr val="FFFFFF"/>
                          </a:solidFill>
                          <a:latin typeface="휴먼옛체"/>
                          <a:cs typeface="휴먼옛체"/>
                        </a:rPr>
                        <a:t>데이</a:t>
                      </a:r>
                      <a:r>
                        <a:rPr dirty="0" sz="900">
                          <a:solidFill>
                            <a:srgbClr val="FFFFFF"/>
                          </a:solidFill>
                          <a:latin typeface="휴먼옛체"/>
                          <a:cs typeface="휴먼옛체"/>
                        </a:rPr>
                        <a:t>터</a:t>
                      </a:r>
                      <a:r>
                        <a:rPr dirty="0" sz="900" spc="-145">
                          <a:solidFill>
                            <a:srgbClr val="FFFFFF"/>
                          </a:solidFill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solidFill>
                            <a:srgbClr val="FFFFFF"/>
                          </a:solidFill>
                          <a:latin typeface="휴먼옛체"/>
                          <a:cs typeface="휴먼옛체"/>
                        </a:rPr>
                        <a:t>제공지</a:t>
                      </a:r>
                      <a:endParaRPr sz="900">
                        <a:latin typeface="휴먼옛체"/>
                        <a:cs typeface="휴먼옛체"/>
                      </a:endParaRPr>
                    </a:p>
                  </a:txBody>
                  <a:tcPr marL="0" marR="0" marB="0" marT="8636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900" spc="-5">
                          <a:solidFill>
                            <a:srgbClr val="FFFFFF"/>
                          </a:solidFill>
                          <a:latin typeface="휴먼옛체"/>
                          <a:cs typeface="휴먼옛체"/>
                        </a:rPr>
                        <a:t>데이</a:t>
                      </a:r>
                      <a:r>
                        <a:rPr dirty="0" sz="900">
                          <a:solidFill>
                            <a:srgbClr val="FFFFFF"/>
                          </a:solidFill>
                          <a:latin typeface="휴먼옛체"/>
                          <a:cs typeface="휴먼옛체"/>
                        </a:rPr>
                        <a:t>터</a:t>
                      </a:r>
                      <a:r>
                        <a:rPr dirty="0" sz="900" spc="-145">
                          <a:solidFill>
                            <a:srgbClr val="FFFFFF"/>
                          </a:solidFill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solidFill>
                            <a:srgbClr val="FFFFFF"/>
                          </a:solidFill>
                          <a:latin typeface="휴먼옛체"/>
                          <a:cs typeface="휴먼옛체"/>
                        </a:rPr>
                        <a:t>형태</a:t>
                      </a:r>
                      <a:endParaRPr sz="900">
                        <a:latin typeface="휴먼옛체"/>
                        <a:cs typeface="휴먼옛체"/>
                      </a:endParaRPr>
                    </a:p>
                  </a:txBody>
                  <a:tcPr marL="0" marR="0" marB="0" marT="8636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900" spc="-45">
                          <a:solidFill>
                            <a:srgbClr val="FFFFFF"/>
                          </a:solidFill>
                          <a:latin typeface="휴먼옛체"/>
                          <a:cs typeface="휴먼옛체"/>
                        </a:rPr>
                        <a:t>수집기간</a:t>
                      </a:r>
                      <a:endParaRPr sz="900">
                        <a:latin typeface="휴먼옛체"/>
                        <a:cs typeface="휴먼옛체"/>
                      </a:endParaRPr>
                    </a:p>
                  </a:txBody>
                  <a:tcPr marL="0" marR="0" marB="0" marT="86360">
                    <a:lnL w="19050">
                      <a:solidFill>
                        <a:srgbClr val="C00000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28575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900" spc="-5">
                          <a:latin typeface="휴먼옛체"/>
                          <a:cs typeface="휴먼옛체"/>
                        </a:rPr>
                        <a:t>국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내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직장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인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점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심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식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대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평균사용금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액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데이터</a:t>
                      </a:r>
                      <a:endParaRPr sz="900">
                        <a:latin typeface="휴먼옛체"/>
                        <a:cs typeface="휴먼옛체"/>
                      </a:endParaRPr>
                    </a:p>
                  </a:txBody>
                  <a:tcPr marL="0" marR="0" marB="0" marT="86360">
                    <a:lnL w="28575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900" spc="-45">
                          <a:latin typeface="휴먼옛체"/>
                          <a:cs typeface="휴먼옛체"/>
                        </a:rPr>
                        <a:t>한국데이터거래소</a:t>
                      </a:r>
                      <a:endParaRPr sz="900">
                        <a:latin typeface="휴먼옛체"/>
                        <a:cs typeface="휴먼옛체"/>
                      </a:endParaRPr>
                    </a:p>
                  </a:txBody>
                  <a:tcPr marL="0" marR="0" marB="0" marT="8636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900" spc="30" b="1">
                          <a:latin typeface="맑은 고딕"/>
                          <a:cs typeface="맑은 고딕"/>
                        </a:rPr>
                        <a:t>csv</a:t>
                      </a:r>
                      <a:endParaRPr sz="900">
                        <a:latin typeface="맑은 고딕"/>
                        <a:cs typeface="맑은 고딕"/>
                      </a:endParaRPr>
                    </a:p>
                  </a:txBody>
                  <a:tcPr marL="0" marR="0" marB="0" marT="8636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900" spc="15" b="1">
                          <a:latin typeface="맑은 고딕"/>
                          <a:cs typeface="맑은 고딕"/>
                        </a:rPr>
                        <a:t>2019.07~2022.09</a:t>
                      </a:r>
                      <a:endParaRPr sz="900">
                        <a:latin typeface="맑은 고딕"/>
                        <a:cs typeface="맑은 고딕"/>
                      </a:endParaRPr>
                    </a:p>
                  </a:txBody>
                  <a:tcPr marL="0" marR="0" marB="0" marT="86360">
                    <a:lnL w="19050">
                      <a:solidFill>
                        <a:srgbClr val="C00000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900" spc="-5">
                          <a:latin typeface="휴먼옛체"/>
                          <a:cs typeface="휴먼옛체"/>
                        </a:rPr>
                        <a:t>국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내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직장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인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요일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별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맛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집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순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위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및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방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문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비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율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데이터</a:t>
                      </a:r>
                      <a:endParaRPr sz="900">
                        <a:latin typeface="휴먼옛체"/>
                        <a:cs typeface="휴먼옛체"/>
                      </a:endParaRPr>
                    </a:p>
                  </a:txBody>
                  <a:tcPr marL="0" marR="0" marB="0" marT="86360">
                    <a:lnL w="28575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900" spc="-45">
                          <a:latin typeface="휴먼옛체"/>
                          <a:cs typeface="휴먼옛체"/>
                        </a:rPr>
                        <a:t>한국데이터거래소</a:t>
                      </a:r>
                      <a:endParaRPr sz="900">
                        <a:latin typeface="휴먼옛체"/>
                        <a:cs typeface="휴먼옛체"/>
                      </a:endParaRPr>
                    </a:p>
                  </a:txBody>
                  <a:tcPr marL="0" marR="0" marB="0" marT="8636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900" spc="30" b="1">
                          <a:latin typeface="맑은 고딕"/>
                          <a:cs typeface="맑은 고딕"/>
                        </a:rPr>
                        <a:t>csv</a:t>
                      </a:r>
                      <a:endParaRPr sz="900">
                        <a:latin typeface="맑은 고딕"/>
                        <a:cs typeface="맑은 고딕"/>
                      </a:endParaRPr>
                    </a:p>
                  </a:txBody>
                  <a:tcPr marL="0" marR="0" marB="0" marT="8636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900" spc="15" b="1">
                          <a:latin typeface="맑은 고딕"/>
                          <a:cs typeface="맑은 고딕"/>
                        </a:rPr>
                        <a:t>2019.07~2021.07</a:t>
                      </a:r>
                      <a:endParaRPr sz="900">
                        <a:latin typeface="맑은 고딕"/>
                        <a:cs typeface="맑은 고딕"/>
                      </a:endParaRPr>
                    </a:p>
                  </a:txBody>
                  <a:tcPr marL="0" marR="0" marB="0" marT="86360">
                    <a:lnL w="19050">
                      <a:solidFill>
                        <a:srgbClr val="C00000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900" spc="-5">
                          <a:latin typeface="휴먼옛체"/>
                          <a:cs typeface="휴먼옛체"/>
                        </a:rPr>
                        <a:t>기상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청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날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씨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데이터</a:t>
                      </a:r>
                      <a:endParaRPr sz="900">
                        <a:latin typeface="휴먼옛체"/>
                        <a:cs typeface="휴먼옛체"/>
                      </a:endParaRPr>
                    </a:p>
                  </a:txBody>
                  <a:tcPr marL="0" marR="0" marB="0" marT="86360">
                    <a:lnL w="28575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900" spc="-5">
                          <a:latin typeface="휴먼옛체"/>
                          <a:cs typeface="휴먼옛체"/>
                        </a:rPr>
                        <a:t>기상</a:t>
                      </a:r>
                      <a:r>
                        <a:rPr dirty="0" sz="900">
                          <a:latin typeface="휴먼옛체"/>
                          <a:cs typeface="휴먼옛체"/>
                        </a:rPr>
                        <a:t>청</a:t>
                      </a:r>
                      <a:r>
                        <a:rPr dirty="0" sz="900" spc="-145">
                          <a:latin typeface="휴먼옛체"/>
                          <a:cs typeface="휴먼옛체"/>
                        </a:rPr>
                        <a:t> </a:t>
                      </a:r>
                      <a:r>
                        <a:rPr dirty="0" sz="900" spc="-5">
                          <a:latin typeface="휴먼옛체"/>
                          <a:cs typeface="휴먼옛체"/>
                        </a:rPr>
                        <a:t>자료개방포털</a:t>
                      </a:r>
                      <a:endParaRPr sz="900">
                        <a:latin typeface="휴먼옛체"/>
                        <a:cs typeface="휴먼옛체"/>
                      </a:endParaRPr>
                    </a:p>
                  </a:txBody>
                  <a:tcPr marL="0" marR="0" marB="0" marT="8636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900" spc="30" b="1">
                          <a:latin typeface="맑은 고딕"/>
                          <a:cs typeface="맑은 고딕"/>
                        </a:rPr>
                        <a:t>csv</a:t>
                      </a:r>
                      <a:endParaRPr sz="900">
                        <a:latin typeface="맑은 고딕"/>
                        <a:cs typeface="맑은 고딕"/>
                      </a:endParaRPr>
                    </a:p>
                  </a:txBody>
                  <a:tcPr marL="0" marR="0" marB="0" marT="8636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900" spc="15" b="1">
                          <a:latin typeface="맑은 고딕"/>
                          <a:cs typeface="맑은 고딕"/>
                        </a:rPr>
                        <a:t>2019.01~2022.11</a:t>
                      </a:r>
                      <a:endParaRPr sz="900">
                        <a:latin typeface="맑은 고딕"/>
                        <a:cs typeface="맑은 고딕"/>
                      </a:endParaRPr>
                    </a:p>
                  </a:txBody>
                  <a:tcPr marL="0" marR="0" marB="0" marT="86360">
                    <a:lnL w="19050">
                      <a:solidFill>
                        <a:srgbClr val="C00000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C00000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C00000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C00000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C00000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19050">
                      <a:solidFill>
                        <a:srgbClr val="C00000"/>
                      </a:solidFill>
                      <a:prstDash val="solid"/>
                    </a:lnB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28575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28575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28575">
                      <a:solidFill>
                        <a:srgbClr val="C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C00000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19050">
                      <a:solidFill>
                        <a:srgbClr val="C00000"/>
                      </a:solidFill>
                      <a:prstDash val="solid"/>
                    </a:lnT>
                    <a:lnB w="28575">
                      <a:solidFill>
                        <a:srgbClr val="C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3896986" y="4533355"/>
            <a:ext cx="1350645" cy="28638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dirty="0" sz="1500" spc="60">
                <a:solidFill>
                  <a:srgbClr val="CD4141"/>
                </a:solidFill>
                <a:latin typeface="Verdana"/>
                <a:cs typeface="Verdana"/>
              </a:rPr>
              <a:t>03</a:t>
            </a:r>
            <a:r>
              <a:rPr dirty="0" sz="1500" spc="-120">
                <a:solidFill>
                  <a:srgbClr val="CD4141"/>
                </a:solidFill>
                <a:latin typeface="Verdana"/>
                <a:cs typeface="Verdana"/>
              </a:rPr>
              <a:t> </a:t>
            </a:r>
            <a:r>
              <a:rPr dirty="0" sz="1500" spc="25" b="1">
                <a:solidFill>
                  <a:srgbClr val="CD4141"/>
                </a:solidFill>
                <a:latin typeface="굴림"/>
                <a:cs typeface="굴림"/>
              </a:rPr>
              <a:t>데이터</a:t>
            </a:r>
            <a:r>
              <a:rPr dirty="0" sz="1500" spc="-80" b="1">
                <a:solidFill>
                  <a:srgbClr val="CD4141"/>
                </a:solidFill>
                <a:latin typeface="굴림"/>
                <a:cs typeface="굴림"/>
              </a:rPr>
              <a:t> </a:t>
            </a:r>
            <a:r>
              <a:rPr dirty="0" sz="1500" spc="25" b="1">
                <a:solidFill>
                  <a:srgbClr val="CD4141"/>
                </a:solidFill>
                <a:latin typeface="굴림"/>
                <a:cs typeface="굴림"/>
              </a:rPr>
              <a:t>소개</a:t>
            </a:r>
            <a:endParaRPr sz="15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66641" y="655404"/>
            <a:ext cx="1410970" cy="1854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190"/>
              <a:t>04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82447" y="2394555"/>
            <a:ext cx="5379720" cy="1649730"/>
          </a:xfrm>
          <a:prstGeom prst="rect">
            <a:avLst/>
          </a:prstGeom>
        </p:spPr>
        <p:txBody>
          <a:bodyPr wrap="square" lIns="0" tIns="123189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69"/>
              </a:spcBef>
            </a:pPr>
            <a:r>
              <a:rPr dirty="0" sz="6800">
                <a:solidFill>
                  <a:srgbClr val="CD4141"/>
                </a:solidFill>
                <a:latin typeface="굴림"/>
                <a:cs typeface="굴림"/>
              </a:rPr>
              <a:t>데이터</a:t>
            </a:r>
            <a:r>
              <a:rPr dirty="0" sz="6800" spc="-910">
                <a:solidFill>
                  <a:srgbClr val="CD4141"/>
                </a:solidFill>
                <a:latin typeface="굴림"/>
                <a:cs typeface="굴림"/>
              </a:rPr>
              <a:t> </a:t>
            </a:r>
            <a:r>
              <a:rPr dirty="0" sz="6800">
                <a:solidFill>
                  <a:srgbClr val="CD4141"/>
                </a:solidFill>
                <a:latin typeface="굴림"/>
                <a:cs typeface="굴림"/>
              </a:rPr>
              <a:t>전처리</a:t>
            </a:r>
            <a:endParaRPr sz="6800">
              <a:latin typeface="굴림"/>
              <a:cs typeface="굴림"/>
            </a:endParaRPr>
          </a:p>
          <a:p>
            <a:pPr algn="ctr" marL="1598295" marR="1590675">
              <a:lnSpc>
                <a:spcPts val="1630"/>
              </a:lnSpc>
              <a:spcBef>
                <a:spcPts val="500"/>
              </a:spcBef>
            </a:pPr>
            <a:r>
              <a:rPr dirty="0" sz="1600" spc="-60">
                <a:solidFill>
                  <a:srgbClr val="292828"/>
                </a:solidFill>
                <a:latin typeface="Arial"/>
                <a:cs typeface="Arial"/>
              </a:rPr>
              <a:t>You</a:t>
            </a:r>
            <a:r>
              <a:rPr dirty="0" sz="1600" spc="50">
                <a:solidFill>
                  <a:srgbClr val="292828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292828"/>
                </a:solidFill>
                <a:latin typeface="Arial"/>
                <a:cs typeface="Arial"/>
              </a:rPr>
              <a:t>can</a:t>
            </a:r>
            <a:r>
              <a:rPr dirty="0" sz="1600" spc="50">
                <a:solidFill>
                  <a:srgbClr val="292828"/>
                </a:solidFill>
                <a:latin typeface="Arial"/>
                <a:cs typeface="Arial"/>
              </a:rPr>
              <a:t> </a:t>
            </a:r>
            <a:r>
              <a:rPr dirty="0" sz="1600" spc="15">
                <a:solidFill>
                  <a:srgbClr val="292828"/>
                </a:solidFill>
                <a:latin typeface="Arial"/>
                <a:cs typeface="Arial"/>
              </a:rPr>
              <a:t>enter</a:t>
            </a:r>
            <a:r>
              <a:rPr dirty="0" sz="1600" spc="50">
                <a:solidFill>
                  <a:srgbClr val="292828"/>
                </a:solidFill>
                <a:latin typeface="Arial"/>
                <a:cs typeface="Arial"/>
              </a:rPr>
              <a:t> </a:t>
            </a:r>
            <a:r>
              <a:rPr dirty="0" sz="1600" spc="45">
                <a:solidFill>
                  <a:srgbClr val="292828"/>
                </a:solidFill>
                <a:latin typeface="Arial"/>
                <a:cs typeface="Arial"/>
              </a:rPr>
              <a:t>a</a:t>
            </a:r>
            <a:r>
              <a:rPr dirty="0" sz="1600" spc="50">
                <a:solidFill>
                  <a:srgbClr val="292828"/>
                </a:solidFill>
                <a:latin typeface="Arial"/>
                <a:cs typeface="Arial"/>
              </a:rPr>
              <a:t> </a:t>
            </a:r>
            <a:r>
              <a:rPr dirty="0" sz="1600" spc="20">
                <a:solidFill>
                  <a:srgbClr val="292828"/>
                </a:solidFill>
                <a:latin typeface="Arial"/>
                <a:cs typeface="Arial"/>
              </a:rPr>
              <a:t>subtitle </a:t>
            </a:r>
            <a:r>
              <a:rPr dirty="0" sz="1600" spc="-430">
                <a:solidFill>
                  <a:srgbClr val="292828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292828"/>
                </a:solidFill>
                <a:latin typeface="Arial"/>
                <a:cs typeface="Arial"/>
              </a:rPr>
              <a:t>here</a:t>
            </a:r>
            <a:r>
              <a:rPr dirty="0" sz="1600" spc="55">
                <a:solidFill>
                  <a:srgbClr val="292828"/>
                </a:solidFill>
                <a:latin typeface="Arial"/>
                <a:cs typeface="Arial"/>
              </a:rPr>
              <a:t> </a:t>
            </a:r>
            <a:r>
              <a:rPr dirty="0" sz="1600" spc="105">
                <a:solidFill>
                  <a:srgbClr val="292828"/>
                </a:solidFill>
                <a:latin typeface="Arial"/>
                <a:cs typeface="Arial"/>
              </a:rPr>
              <a:t>if</a:t>
            </a:r>
            <a:r>
              <a:rPr dirty="0" sz="1600" spc="55">
                <a:solidFill>
                  <a:srgbClr val="292828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292828"/>
                </a:solidFill>
                <a:latin typeface="Arial"/>
                <a:cs typeface="Arial"/>
              </a:rPr>
              <a:t>you</a:t>
            </a:r>
            <a:r>
              <a:rPr dirty="0" sz="1600" spc="55">
                <a:solidFill>
                  <a:srgbClr val="292828"/>
                </a:solidFill>
                <a:latin typeface="Arial"/>
                <a:cs typeface="Arial"/>
              </a:rPr>
              <a:t> </a:t>
            </a:r>
            <a:r>
              <a:rPr dirty="0" sz="1600" spc="-20">
                <a:solidFill>
                  <a:srgbClr val="292828"/>
                </a:solidFill>
                <a:latin typeface="Arial"/>
                <a:cs typeface="Arial"/>
              </a:rPr>
              <a:t>need</a:t>
            </a:r>
            <a:r>
              <a:rPr dirty="0" sz="1600" spc="55">
                <a:solidFill>
                  <a:srgbClr val="292828"/>
                </a:solidFill>
                <a:latin typeface="Arial"/>
                <a:cs typeface="Arial"/>
              </a:rPr>
              <a:t> </a:t>
            </a:r>
            <a:r>
              <a:rPr dirty="0" sz="1600" spc="90">
                <a:solidFill>
                  <a:srgbClr val="292828"/>
                </a:solidFill>
                <a:latin typeface="Arial"/>
                <a:cs typeface="Arial"/>
              </a:rPr>
              <a:t>it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54332" y="1185540"/>
            <a:ext cx="1589667" cy="287461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-2347" y="1185869"/>
            <a:ext cx="1611663" cy="28701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086064" y="390442"/>
            <a:ext cx="34728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80">
                <a:solidFill>
                  <a:srgbClr val="CD4141"/>
                </a:solidFill>
                <a:latin typeface="Palatino Linotype"/>
                <a:cs typeface="Palatino Linotype"/>
              </a:rPr>
              <a:t>/</a:t>
            </a:r>
            <a:r>
              <a:rPr dirty="0" sz="1800" spc="85">
                <a:solidFill>
                  <a:srgbClr val="CD4141"/>
                </a:solidFill>
                <a:latin typeface="Palatino Linotype"/>
                <a:cs typeface="Palatino Linotype"/>
              </a:rPr>
              <a:t> </a:t>
            </a:r>
            <a:r>
              <a:rPr dirty="0" sz="1800" spc="204">
                <a:solidFill>
                  <a:srgbClr val="CD4141"/>
                </a:solidFill>
                <a:latin typeface="Palatino Linotype"/>
                <a:cs typeface="Palatino Linotype"/>
              </a:rPr>
              <a:t>Recommend</a:t>
            </a:r>
            <a:r>
              <a:rPr dirty="0" sz="1800" spc="85">
                <a:solidFill>
                  <a:srgbClr val="CD4141"/>
                </a:solidFill>
                <a:latin typeface="Palatino Linotype"/>
                <a:cs typeface="Palatino Linotype"/>
              </a:rPr>
              <a:t> </a:t>
            </a:r>
            <a:r>
              <a:rPr dirty="0" sz="1800" spc="165">
                <a:solidFill>
                  <a:srgbClr val="CD4141"/>
                </a:solidFill>
                <a:latin typeface="Palatino Linotype"/>
                <a:cs typeface="Palatino Linotype"/>
              </a:rPr>
              <a:t>Lunch</a:t>
            </a:r>
            <a:r>
              <a:rPr dirty="0" sz="1800" spc="90">
                <a:solidFill>
                  <a:srgbClr val="CD4141"/>
                </a:solidFill>
                <a:latin typeface="Palatino Linotype"/>
                <a:cs typeface="Palatino Linotype"/>
              </a:rPr>
              <a:t> </a:t>
            </a:r>
            <a:r>
              <a:rPr dirty="0" sz="1800" spc="225">
                <a:solidFill>
                  <a:srgbClr val="CD4141"/>
                </a:solidFill>
                <a:latin typeface="Palatino Linotype"/>
                <a:cs typeface="Palatino Linotype"/>
              </a:rPr>
              <a:t>Menu</a:t>
            </a:r>
            <a:r>
              <a:rPr dirty="0" sz="1800" spc="85">
                <a:solidFill>
                  <a:srgbClr val="CD4141"/>
                </a:solidFill>
                <a:latin typeface="Palatino Linotype"/>
                <a:cs typeface="Palatino Linotype"/>
              </a:rPr>
              <a:t> </a:t>
            </a:r>
            <a:r>
              <a:rPr dirty="0" sz="1800" spc="180">
                <a:solidFill>
                  <a:srgbClr val="CD4141"/>
                </a:solidFill>
                <a:latin typeface="Palatino Linotype"/>
                <a:cs typeface="Palatino Linotype"/>
              </a:rPr>
              <a:t>/</a:t>
            </a:r>
            <a:endParaRPr sz="18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4769" y="564387"/>
            <a:ext cx="2322830" cy="3164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600" spc="-4075" b="1">
                <a:solidFill>
                  <a:srgbClr val="CD4141"/>
                </a:solidFill>
                <a:latin typeface="Tahoma"/>
                <a:cs typeface="Tahoma"/>
              </a:rPr>
              <a:t>05</a:t>
            </a:r>
            <a:endParaRPr sz="206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68278" y="1596012"/>
            <a:ext cx="4012565" cy="2316480"/>
          </a:xfrm>
          <a:prstGeom prst="rect">
            <a:avLst/>
          </a:prstGeom>
        </p:spPr>
        <p:txBody>
          <a:bodyPr wrap="square" lIns="0" tIns="271780" rIns="0" bIns="0" rtlCol="0" vert="horz">
            <a:spAutoFit/>
          </a:bodyPr>
          <a:lstStyle/>
          <a:p>
            <a:pPr marL="372110" marR="5080">
              <a:lnSpc>
                <a:spcPct val="75000"/>
              </a:lnSpc>
              <a:spcBef>
                <a:spcPts val="2140"/>
              </a:spcBef>
            </a:pPr>
            <a:r>
              <a:rPr dirty="0" sz="6800">
                <a:solidFill>
                  <a:srgbClr val="CD4141"/>
                </a:solidFill>
                <a:latin typeface="굴림"/>
                <a:cs typeface="굴림"/>
              </a:rPr>
              <a:t>데이터 </a:t>
            </a:r>
            <a:r>
              <a:rPr dirty="0" sz="6800" spc="5">
                <a:solidFill>
                  <a:srgbClr val="CD4141"/>
                </a:solidFill>
                <a:latin typeface="굴림"/>
                <a:cs typeface="굴림"/>
              </a:rPr>
              <a:t> </a:t>
            </a:r>
            <a:r>
              <a:rPr dirty="0" sz="6800">
                <a:solidFill>
                  <a:srgbClr val="CD4141"/>
                </a:solidFill>
                <a:latin typeface="굴림"/>
                <a:cs typeface="굴림"/>
              </a:rPr>
              <a:t>분석</a:t>
            </a:r>
            <a:r>
              <a:rPr dirty="0" sz="6800" spc="-910">
                <a:solidFill>
                  <a:srgbClr val="CD4141"/>
                </a:solidFill>
                <a:latin typeface="굴림"/>
                <a:cs typeface="굴림"/>
              </a:rPr>
              <a:t> </a:t>
            </a:r>
            <a:r>
              <a:rPr dirty="0" sz="6800">
                <a:solidFill>
                  <a:srgbClr val="CD4141"/>
                </a:solidFill>
                <a:latin typeface="굴림"/>
                <a:cs typeface="굴림"/>
              </a:rPr>
              <a:t>결과</a:t>
            </a:r>
            <a:endParaRPr sz="6800">
              <a:latin typeface="굴림"/>
              <a:cs typeface="굴림"/>
            </a:endParaRPr>
          </a:p>
          <a:p>
            <a:pPr marL="268605" marR="1809114" indent="-256540">
              <a:lnSpc>
                <a:spcPts val="1630"/>
              </a:lnSpc>
              <a:spcBef>
                <a:spcPts val="500"/>
              </a:spcBef>
            </a:pPr>
            <a:r>
              <a:rPr dirty="0" sz="1600" spc="-60">
                <a:solidFill>
                  <a:srgbClr val="292828"/>
                </a:solidFill>
                <a:latin typeface="Arial"/>
                <a:cs typeface="Arial"/>
              </a:rPr>
              <a:t>You</a:t>
            </a:r>
            <a:r>
              <a:rPr dirty="0" sz="1600" spc="50">
                <a:solidFill>
                  <a:srgbClr val="292828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292828"/>
                </a:solidFill>
                <a:latin typeface="Arial"/>
                <a:cs typeface="Arial"/>
              </a:rPr>
              <a:t>can</a:t>
            </a:r>
            <a:r>
              <a:rPr dirty="0" sz="1600" spc="50">
                <a:solidFill>
                  <a:srgbClr val="292828"/>
                </a:solidFill>
                <a:latin typeface="Arial"/>
                <a:cs typeface="Arial"/>
              </a:rPr>
              <a:t> </a:t>
            </a:r>
            <a:r>
              <a:rPr dirty="0" sz="1600" spc="15">
                <a:solidFill>
                  <a:srgbClr val="292828"/>
                </a:solidFill>
                <a:latin typeface="Arial"/>
                <a:cs typeface="Arial"/>
              </a:rPr>
              <a:t>enter</a:t>
            </a:r>
            <a:r>
              <a:rPr dirty="0" sz="1600" spc="50">
                <a:solidFill>
                  <a:srgbClr val="292828"/>
                </a:solidFill>
                <a:latin typeface="Arial"/>
                <a:cs typeface="Arial"/>
              </a:rPr>
              <a:t> </a:t>
            </a:r>
            <a:r>
              <a:rPr dirty="0" sz="1600" spc="45">
                <a:solidFill>
                  <a:srgbClr val="292828"/>
                </a:solidFill>
                <a:latin typeface="Arial"/>
                <a:cs typeface="Arial"/>
              </a:rPr>
              <a:t>a</a:t>
            </a:r>
            <a:r>
              <a:rPr dirty="0" sz="1600" spc="50">
                <a:solidFill>
                  <a:srgbClr val="292828"/>
                </a:solidFill>
                <a:latin typeface="Arial"/>
                <a:cs typeface="Arial"/>
              </a:rPr>
              <a:t> </a:t>
            </a:r>
            <a:r>
              <a:rPr dirty="0" sz="1600" spc="20">
                <a:solidFill>
                  <a:srgbClr val="292828"/>
                </a:solidFill>
                <a:latin typeface="Arial"/>
                <a:cs typeface="Arial"/>
              </a:rPr>
              <a:t>subtitle </a:t>
            </a:r>
            <a:r>
              <a:rPr dirty="0" sz="1600" spc="-430">
                <a:solidFill>
                  <a:srgbClr val="292828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292828"/>
                </a:solidFill>
                <a:latin typeface="Arial"/>
                <a:cs typeface="Arial"/>
              </a:rPr>
              <a:t>here</a:t>
            </a:r>
            <a:r>
              <a:rPr dirty="0" sz="1600" spc="50">
                <a:solidFill>
                  <a:srgbClr val="292828"/>
                </a:solidFill>
                <a:latin typeface="Arial"/>
                <a:cs typeface="Arial"/>
              </a:rPr>
              <a:t> </a:t>
            </a:r>
            <a:r>
              <a:rPr dirty="0" sz="1600" spc="105">
                <a:solidFill>
                  <a:srgbClr val="292828"/>
                </a:solidFill>
                <a:latin typeface="Arial"/>
                <a:cs typeface="Arial"/>
              </a:rPr>
              <a:t>if</a:t>
            </a:r>
            <a:r>
              <a:rPr dirty="0" sz="1600" spc="55">
                <a:solidFill>
                  <a:srgbClr val="292828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292828"/>
                </a:solidFill>
                <a:latin typeface="Arial"/>
                <a:cs typeface="Arial"/>
              </a:rPr>
              <a:t>you</a:t>
            </a:r>
            <a:r>
              <a:rPr dirty="0" sz="1600" spc="55">
                <a:solidFill>
                  <a:srgbClr val="292828"/>
                </a:solidFill>
                <a:latin typeface="Arial"/>
                <a:cs typeface="Arial"/>
              </a:rPr>
              <a:t> </a:t>
            </a:r>
            <a:r>
              <a:rPr dirty="0" sz="1600" spc="-20">
                <a:solidFill>
                  <a:srgbClr val="292828"/>
                </a:solidFill>
                <a:latin typeface="Arial"/>
                <a:cs typeface="Arial"/>
              </a:rPr>
              <a:t>need</a:t>
            </a:r>
            <a:r>
              <a:rPr dirty="0" sz="1600" spc="55">
                <a:solidFill>
                  <a:srgbClr val="292828"/>
                </a:solidFill>
                <a:latin typeface="Arial"/>
                <a:cs typeface="Arial"/>
              </a:rPr>
              <a:t> </a:t>
            </a:r>
            <a:r>
              <a:rPr dirty="0" sz="1600" spc="90">
                <a:solidFill>
                  <a:srgbClr val="292828"/>
                </a:solidFill>
                <a:latin typeface="Arial"/>
                <a:cs typeface="Arial"/>
              </a:rPr>
              <a:t>it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93973" y="0"/>
            <a:ext cx="2451469" cy="177860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843194"/>
            <a:ext cx="2615816" cy="130226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086064" y="390442"/>
            <a:ext cx="34728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80">
                <a:solidFill>
                  <a:srgbClr val="CD4141"/>
                </a:solidFill>
                <a:latin typeface="Palatino Linotype"/>
                <a:cs typeface="Palatino Linotype"/>
              </a:rPr>
              <a:t>/</a:t>
            </a:r>
            <a:r>
              <a:rPr dirty="0" sz="1800" spc="85">
                <a:solidFill>
                  <a:srgbClr val="CD4141"/>
                </a:solidFill>
                <a:latin typeface="Palatino Linotype"/>
                <a:cs typeface="Palatino Linotype"/>
              </a:rPr>
              <a:t> </a:t>
            </a:r>
            <a:r>
              <a:rPr dirty="0" sz="1800" spc="204">
                <a:solidFill>
                  <a:srgbClr val="CD4141"/>
                </a:solidFill>
                <a:latin typeface="Palatino Linotype"/>
                <a:cs typeface="Palatino Linotype"/>
              </a:rPr>
              <a:t>Recommend</a:t>
            </a:r>
            <a:r>
              <a:rPr dirty="0" sz="1800" spc="85">
                <a:solidFill>
                  <a:srgbClr val="CD4141"/>
                </a:solidFill>
                <a:latin typeface="Palatino Linotype"/>
                <a:cs typeface="Palatino Linotype"/>
              </a:rPr>
              <a:t> </a:t>
            </a:r>
            <a:r>
              <a:rPr dirty="0" sz="1800" spc="165">
                <a:solidFill>
                  <a:srgbClr val="CD4141"/>
                </a:solidFill>
                <a:latin typeface="Palatino Linotype"/>
                <a:cs typeface="Palatino Linotype"/>
              </a:rPr>
              <a:t>Lunch</a:t>
            </a:r>
            <a:r>
              <a:rPr dirty="0" sz="1800" spc="90">
                <a:solidFill>
                  <a:srgbClr val="CD4141"/>
                </a:solidFill>
                <a:latin typeface="Palatino Linotype"/>
                <a:cs typeface="Palatino Linotype"/>
              </a:rPr>
              <a:t> </a:t>
            </a:r>
            <a:r>
              <a:rPr dirty="0" sz="1800" spc="225">
                <a:solidFill>
                  <a:srgbClr val="CD4141"/>
                </a:solidFill>
                <a:latin typeface="Palatino Linotype"/>
                <a:cs typeface="Palatino Linotype"/>
              </a:rPr>
              <a:t>Menu</a:t>
            </a:r>
            <a:r>
              <a:rPr dirty="0" sz="1800" spc="85">
                <a:solidFill>
                  <a:srgbClr val="CD4141"/>
                </a:solidFill>
                <a:latin typeface="Palatino Linotype"/>
                <a:cs typeface="Palatino Linotype"/>
              </a:rPr>
              <a:t> </a:t>
            </a:r>
            <a:r>
              <a:rPr dirty="0" sz="1800" spc="180">
                <a:solidFill>
                  <a:srgbClr val="CD4141"/>
                </a:solidFill>
                <a:latin typeface="Palatino Linotype"/>
                <a:cs typeface="Palatino Linotype"/>
              </a:rPr>
              <a:t>/</a:t>
            </a:r>
            <a:endParaRPr sz="18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370"/>
              <a:t>06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64347" y="2394555"/>
            <a:ext cx="6416040" cy="1649730"/>
          </a:xfrm>
          <a:prstGeom prst="rect">
            <a:avLst/>
          </a:prstGeom>
        </p:spPr>
        <p:txBody>
          <a:bodyPr wrap="square" lIns="0" tIns="123189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69"/>
              </a:spcBef>
            </a:pPr>
            <a:r>
              <a:rPr dirty="0" sz="6800">
                <a:solidFill>
                  <a:srgbClr val="CD4141"/>
                </a:solidFill>
                <a:latin typeface="굴림"/>
                <a:cs typeface="굴림"/>
              </a:rPr>
              <a:t>결과</a:t>
            </a:r>
            <a:r>
              <a:rPr dirty="0" sz="6800" spc="-910">
                <a:solidFill>
                  <a:srgbClr val="CD4141"/>
                </a:solidFill>
                <a:latin typeface="굴림"/>
                <a:cs typeface="굴림"/>
              </a:rPr>
              <a:t> </a:t>
            </a:r>
            <a:r>
              <a:rPr dirty="0" sz="6800">
                <a:solidFill>
                  <a:srgbClr val="CD4141"/>
                </a:solidFill>
                <a:latin typeface="굴림"/>
                <a:cs typeface="굴림"/>
              </a:rPr>
              <a:t>및</a:t>
            </a:r>
            <a:r>
              <a:rPr dirty="0" sz="6800" spc="-910">
                <a:solidFill>
                  <a:srgbClr val="CD4141"/>
                </a:solidFill>
                <a:latin typeface="굴림"/>
                <a:cs typeface="굴림"/>
              </a:rPr>
              <a:t> </a:t>
            </a:r>
            <a:r>
              <a:rPr dirty="0" sz="6800">
                <a:solidFill>
                  <a:srgbClr val="CD4141"/>
                </a:solidFill>
                <a:latin typeface="굴림"/>
                <a:cs typeface="굴림"/>
              </a:rPr>
              <a:t>기대효과</a:t>
            </a:r>
            <a:endParaRPr sz="6800">
              <a:latin typeface="굴림"/>
              <a:cs typeface="굴림"/>
            </a:endParaRPr>
          </a:p>
          <a:p>
            <a:pPr algn="ctr" marL="2116455" marR="2108835">
              <a:lnSpc>
                <a:spcPts val="1630"/>
              </a:lnSpc>
              <a:spcBef>
                <a:spcPts val="500"/>
              </a:spcBef>
            </a:pPr>
            <a:r>
              <a:rPr dirty="0" sz="1600" spc="-60">
                <a:solidFill>
                  <a:srgbClr val="292828"/>
                </a:solidFill>
                <a:latin typeface="Arial"/>
                <a:cs typeface="Arial"/>
              </a:rPr>
              <a:t>You</a:t>
            </a:r>
            <a:r>
              <a:rPr dirty="0" sz="1600" spc="50">
                <a:solidFill>
                  <a:srgbClr val="292828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292828"/>
                </a:solidFill>
                <a:latin typeface="Arial"/>
                <a:cs typeface="Arial"/>
              </a:rPr>
              <a:t>can</a:t>
            </a:r>
            <a:r>
              <a:rPr dirty="0" sz="1600" spc="50">
                <a:solidFill>
                  <a:srgbClr val="292828"/>
                </a:solidFill>
                <a:latin typeface="Arial"/>
                <a:cs typeface="Arial"/>
              </a:rPr>
              <a:t> </a:t>
            </a:r>
            <a:r>
              <a:rPr dirty="0" sz="1600" spc="15">
                <a:solidFill>
                  <a:srgbClr val="292828"/>
                </a:solidFill>
                <a:latin typeface="Arial"/>
                <a:cs typeface="Arial"/>
              </a:rPr>
              <a:t>enter</a:t>
            </a:r>
            <a:r>
              <a:rPr dirty="0" sz="1600" spc="50">
                <a:solidFill>
                  <a:srgbClr val="292828"/>
                </a:solidFill>
                <a:latin typeface="Arial"/>
                <a:cs typeface="Arial"/>
              </a:rPr>
              <a:t> </a:t>
            </a:r>
            <a:r>
              <a:rPr dirty="0" sz="1600" spc="45">
                <a:solidFill>
                  <a:srgbClr val="292828"/>
                </a:solidFill>
                <a:latin typeface="Arial"/>
                <a:cs typeface="Arial"/>
              </a:rPr>
              <a:t>a</a:t>
            </a:r>
            <a:r>
              <a:rPr dirty="0" sz="1600" spc="50">
                <a:solidFill>
                  <a:srgbClr val="292828"/>
                </a:solidFill>
                <a:latin typeface="Arial"/>
                <a:cs typeface="Arial"/>
              </a:rPr>
              <a:t> </a:t>
            </a:r>
            <a:r>
              <a:rPr dirty="0" sz="1600" spc="20">
                <a:solidFill>
                  <a:srgbClr val="292828"/>
                </a:solidFill>
                <a:latin typeface="Arial"/>
                <a:cs typeface="Arial"/>
              </a:rPr>
              <a:t>subtitle </a:t>
            </a:r>
            <a:r>
              <a:rPr dirty="0" sz="1600" spc="-430">
                <a:solidFill>
                  <a:srgbClr val="292828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292828"/>
                </a:solidFill>
                <a:latin typeface="Arial"/>
                <a:cs typeface="Arial"/>
              </a:rPr>
              <a:t>here</a:t>
            </a:r>
            <a:r>
              <a:rPr dirty="0" sz="1600" spc="55">
                <a:solidFill>
                  <a:srgbClr val="292828"/>
                </a:solidFill>
                <a:latin typeface="Arial"/>
                <a:cs typeface="Arial"/>
              </a:rPr>
              <a:t> </a:t>
            </a:r>
            <a:r>
              <a:rPr dirty="0" sz="1600" spc="105">
                <a:solidFill>
                  <a:srgbClr val="292828"/>
                </a:solidFill>
                <a:latin typeface="Arial"/>
                <a:cs typeface="Arial"/>
              </a:rPr>
              <a:t>if</a:t>
            </a:r>
            <a:r>
              <a:rPr dirty="0" sz="1600" spc="55">
                <a:solidFill>
                  <a:srgbClr val="292828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292828"/>
                </a:solidFill>
                <a:latin typeface="Arial"/>
                <a:cs typeface="Arial"/>
              </a:rPr>
              <a:t>you</a:t>
            </a:r>
            <a:r>
              <a:rPr dirty="0" sz="1600" spc="55">
                <a:solidFill>
                  <a:srgbClr val="292828"/>
                </a:solidFill>
                <a:latin typeface="Arial"/>
                <a:cs typeface="Arial"/>
              </a:rPr>
              <a:t> </a:t>
            </a:r>
            <a:r>
              <a:rPr dirty="0" sz="1600" spc="-20">
                <a:solidFill>
                  <a:srgbClr val="292828"/>
                </a:solidFill>
                <a:latin typeface="Arial"/>
                <a:cs typeface="Arial"/>
              </a:rPr>
              <a:t>need</a:t>
            </a:r>
            <a:r>
              <a:rPr dirty="0" sz="1600" spc="55">
                <a:solidFill>
                  <a:srgbClr val="292828"/>
                </a:solidFill>
                <a:latin typeface="Arial"/>
                <a:cs typeface="Arial"/>
              </a:rPr>
              <a:t> </a:t>
            </a:r>
            <a:r>
              <a:rPr dirty="0" sz="1600" spc="90">
                <a:solidFill>
                  <a:srgbClr val="292828"/>
                </a:solidFill>
                <a:latin typeface="Arial"/>
                <a:cs typeface="Arial"/>
              </a:rPr>
              <a:t>it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54332" y="1185540"/>
            <a:ext cx="1589667" cy="287461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-2347" y="1185869"/>
            <a:ext cx="1611663" cy="28701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086064" y="390442"/>
            <a:ext cx="34728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80">
                <a:solidFill>
                  <a:srgbClr val="CD4141"/>
                </a:solidFill>
                <a:latin typeface="Palatino Linotype"/>
                <a:cs typeface="Palatino Linotype"/>
              </a:rPr>
              <a:t>/</a:t>
            </a:r>
            <a:r>
              <a:rPr dirty="0" sz="1800" spc="85">
                <a:solidFill>
                  <a:srgbClr val="CD4141"/>
                </a:solidFill>
                <a:latin typeface="Palatino Linotype"/>
                <a:cs typeface="Palatino Linotype"/>
              </a:rPr>
              <a:t> </a:t>
            </a:r>
            <a:r>
              <a:rPr dirty="0" sz="1800" spc="204">
                <a:solidFill>
                  <a:srgbClr val="CD4141"/>
                </a:solidFill>
                <a:latin typeface="Palatino Linotype"/>
                <a:cs typeface="Palatino Linotype"/>
              </a:rPr>
              <a:t>Recommend</a:t>
            </a:r>
            <a:r>
              <a:rPr dirty="0" sz="1800" spc="85">
                <a:solidFill>
                  <a:srgbClr val="CD4141"/>
                </a:solidFill>
                <a:latin typeface="Palatino Linotype"/>
                <a:cs typeface="Palatino Linotype"/>
              </a:rPr>
              <a:t> </a:t>
            </a:r>
            <a:r>
              <a:rPr dirty="0" sz="1800" spc="165">
                <a:solidFill>
                  <a:srgbClr val="CD4141"/>
                </a:solidFill>
                <a:latin typeface="Palatino Linotype"/>
                <a:cs typeface="Palatino Linotype"/>
              </a:rPr>
              <a:t>Lunch</a:t>
            </a:r>
            <a:r>
              <a:rPr dirty="0" sz="1800" spc="90">
                <a:solidFill>
                  <a:srgbClr val="CD4141"/>
                </a:solidFill>
                <a:latin typeface="Palatino Linotype"/>
                <a:cs typeface="Palatino Linotype"/>
              </a:rPr>
              <a:t> </a:t>
            </a:r>
            <a:r>
              <a:rPr dirty="0" sz="1800" spc="225">
                <a:solidFill>
                  <a:srgbClr val="CD4141"/>
                </a:solidFill>
                <a:latin typeface="Palatino Linotype"/>
                <a:cs typeface="Palatino Linotype"/>
              </a:rPr>
              <a:t>Menu</a:t>
            </a:r>
            <a:r>
              <a:rPr dirty="0" sz="1800" spc="85">
                <a:solidFill>
                  <a:srgbClr val="CD4141"/>
                </a:solidFill>
                <a:latin typeface="Palatino Linotype"/>
                <a:cs typeface="Palatino Linotype"/>
              </a:rPr>
              <a:t> </a:t>
            </a:r>
            <a:r>
              <a:rPr dirty="0" sz="1800" spc="180">
                <a:solidFill>
                  <a:srgbClr val="CD4141"/>
                </a:solidFill>
                <a:latin typeface="Palatino Linotype"/>
                <a:cs typeface="Palatino Linotype"/>
              </a:rPr>
              <a:t>/</a:t>
            </a:r>
            <a:endParaRPr sz="18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01817" y="1095560"/>
            <a:ext cx="2733675" cy="2425700"/>
          </a:xfrm>
          <a:prstGeom prst="rect"/>
        </p:spPr>
        <p:txBody>
          <a:bodyPr wrap="square" lIns="0" tIns="355600" rIns="0" bIns="0" rtlCol="0" vert="horz">
            <a:spAutoFit/>
          </a:bodyPr>
          <a:lstStyle/>
          <a:p>
            <a:pPr marL="422275" marR="5080" indent="-410209">
              <a:lnSpc>
                <a:spcPct val="75000"/>
              </a:lnSpc>
              <a:spcBef>
                <a:spcPts val="2800"/>
              </a:spcBef>
            </a:pPr>
            <a:r>
              <a:rPr dirty="0" sz="9000" spc="-1739"/>
              <a:t>THANK  </a:t>
            </a:r>
            <a:r>
              <a:rPr dirty="0" sz="9000" spc="-1960"/>
              <a:t>YOU!</a:t>
            </a:r>
            <a:endParaRPr sz="9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90008" y="874928"/>
            <a:ext cx="2055364" cy="339353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1798" y="874989"/>
            <a:ext cx="2085932" cy="339316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36083" y="356367"/>
            <a:ext cx="1708805" cy="158021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28145" y="2387722"/>
            <a:ext cx="1415854" cy="172400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-377" y="1276192"/>
            <a:ext cx="1460738" cy="1420382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11207"/>
            <a:ext cx="9144000" cy="5132705"/>
            <a:chOff x="0" y="11207"/>
            <a:chExt cx="9144000" cy="5132705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507805"/>
              <a:ext cx="1524488" cy="12528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72" y="11207"/>
              <a:ext cx="9133027" cy="513229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371717" y="2479348"/>
            <a:ext cx="104140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292828"/>
                </a:solidFill>
                <a:latin typeface="굴림"/>
                <a:cs typeface="굴림"/>
              </a:rPr>
              <a:t>문제정의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854035" y="225103"/>
            <a:ext cx="3436620" cy="863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0" spc="-1055"/>
              <a:t>/</a:t>
            </a:r>
            <a:r>
              <a:rPr dirty="0" sz="5500" spc="-515"/>
              <a:t> </a:t>
            </a:r>
            <a:r>
              <a:rPr dirty="0" sz="5500" spc="-1200"/>
              <a:t>CONTENTS</a:t>
            </a:r>
            <a:r>
              <a:rPr dirty="0" sz="5500" spc="-515"/>
              <a:t> </a:t>
            </a:r>
            <a:r>
              <a:rPr dirty="0" sz="5500" spc="-1055"/>
              <a:t>/</a:t>
            </a:r>
            <a:endParaRPr sz="5500"/>
          </a:p>
        </p:txBody>
      </p:sp>
      <p:sp>
        <p:nvSpPr>
          <p:cNvPr id="10" name="object 10"/>
          <p:cNvSpPr txBox="1"/>
          <p:nvPr/>
        </p:nvSpPr>
        <p:spPr>
          <a:xfrm>
            <a:off x="4051492" y="2479348"/>
            <a:ext cx="104140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292828"/>
                </a:solidFill>
                <a:latin typeface="굴림"/>
                <a:cs typeface="굴림"/>
              </a:rPr>
              <a:t>일정수립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78927" y="2479348"/>
            <a:ext cx="134620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292828"/>
                </a:solidFill>
                <a:latin typeface="굴림"/>
                <a:cs typeface="굴림"/>
              </a:rPr>
              <a:t>데이터</a:t>
            </a:r>
            <a:r>
              <a:rPr dirty="0" sz="2000" spc="-270">
                <a:solidFill>
                  <a:srgbClr val="292828"/>
                </a:solidFill>
                <a:latin typeface="굴림"/>
                <a:cs typeface="굴림"/>
              </a:rPr>
              <a:t> </a:t>
            </a:r>
            <a:r>
              <a:rPr dirty="0" sz="2000">
                <a:solidFill>
                  <a:srgbClr val="292828"/>
                </a:solidFill>
                <a:latin typeface="굴림"/>
                <a:cs typeface="굴림"/>
              </a:rPr>
              <a:t>소개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77798" y="1888610"/>
            <a:ext cx="348615" cy="4673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spc="-580" b="1">
                <a:solidFill>
                  <a:srgbClr val="292828"/>
                </a:solidFill>
                <a:latin typeface="Tahoma"/>
                <a:cs typeface="Tahoma"/>
              </a:rPr>
              <a:t>03</a:t>
            </a:r>
            <a:endParaRPr sz="29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92426" y="3991780"/>
            <a:ext cx="160020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292828"/>
                </a:solidFill>
                <a:latin typeface="굴림"/>
                <a:cs typeface="굴림"/>
              </a:rPr>
              <a:t>데이터</a:t>
            </a:r>
            <a:r>
              <a:rPr dirty="0" sz="2000" spc="-270">
                <a:solidFill>
                  <a:srgbClr val="292828"/>
                </a:solidFill>
                <a:latin typeface="굴림"/>
                <a:cs typeface="굴림"/>
              </a:rPr>
              <a:t> </a:t>
            </a:r>
            <a:r>
              <a:rPr dirty="0" sz="2000">
                <a:solidFill>
                  <a:srgbClr val="292828"/>
                </a:solidFill>
                <a:latin typeface="굴림"/>
                <a:cs typeface="굴림"/>
              </a:rPr>
              <a:t>전처리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45251" y="3991780"/>
            <a:ext cx="185420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292828"/>
                </a:solidFill>
                <a:latin typeface="굴림"/>
                <a:cs typeface="굴림"/>
              </a:rPr>
              <a:t>데이터분석</a:t>
            </a:r>
            <a:r>
              <a:rPr dirty="0" sz="2000" spc="-275">
                <a:solidFill>
                  <a:srgbClr val="292828"/>
                </a:solidFill>
                <a:latin typeface="굴림"/>
                <a:cs typeface="굴림"/>
              </a:rPr>
              <a:t> </a:t>
            </a:r>
            <a:r>
              <a:rPr dirty="0" sz="2000">
                <a:solidFill>
                  <a:srgbClr val="292828"/>
                </a:solidFill>
                <a:latin typeface="굴림"/>
                <a:cs typeface="굴림"/>
              </a:rPr>
              <a:t>결과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99636" y="3991780"/>
            <a:ext cx="190500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292828"/>
                </a:solidFill>
                <a:latin typeface="굴림"/>
                <a:cs typeface="굴림"/>
              </a:rPr>
              <a:t>결과</a:t>
            </a:r>
            <a:r>
              <a:rPr dirty="0" sz="2000" spc="-270">
                <a:solidFill>
                  <a:srgbClr val="292828"/>
                </a:solidFill>
                <a:latin typeface="굴림"/>
                <a:cs typeface="굴림"/>
              </a:rPr>
              <a:t> </a:t>
            </a:r>
            <a:r>
              <a:rPr dirty="0" sz="2000">
                <a:solidFill>
                  <a:srgbClr val="292828"/>
                </a:solidFill>
                <a:latin typeface="굴림"/>
                <a:cs typeface="굴림"/>
              </a:rPr>
              <a:t>및</a:t>
            </a:r>
            <a:r>
              <a:rPr dirty="0" sz="2000" spc="-270">
                <a:solidFill>
                  <a:srgbClr val="292828"/>
                </a:solidFill>
                <a:latin typeface="굴림"/>
                <a:cs typeface="굴림"/>
              </a:rPr>
              <a:t> </a:t>
            </a:r>
            <a:r>
              <a:rPr dirty="0" sz="2000">
                <a:solidFill>
                  <a:srgbClr val="292828"/>
                </a:solidFill>
                <a:latin typeface="굴림"/>
                <a:cs typeface="굴림"/>
              </a:rPr>
              <a:t>기대효과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98206" y="1888610"/>
            <a:ext cx="347980" cy="4673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spc="-580" b="1">
                <a:solidFill>
                  <a:srgbClr val="292828"/>
                </a:solidFill>
                <a:latin typeface="Tahoma"/>
                <a:cs typeface="Tahoma"/>
              </a:rPr>
              <a:t>02</a:t>
            </a:r>
            <a:endParaRPr sz="29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46230" y="1888610"/>
            <a:ext cx="292100" cy="4673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spc="-800" b="1">
                <a:solidFill>
                  <a:srgbClr val="292828"/>
                </a:solidFill>
                <a:latin typeface="Tahoma"/>
                <a:cs typeface="Tahoma"/>
              </a:rPr>
              <a:t>01</a:t>
            </a:r>
            <a:endParaRPr sz="29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077245" y="3398879"/>
            <a:ext cx="349250" cy="4673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spc="-575" b="1">
                <a:solidFill>
                  <a:srgbClr val="292828"/>
                </a:solidFill>
                <a:latin typeface="Tahoma"/>
                <a:cs typeface="Tahoma"/>
              </a:rPr>
              <a:t>06</a:t>
            </a:r>
            <a:endParaRPr sz="29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397654" y="3398879"/>
            <a:ext cx="349250" cy="4673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spc="-575" b="1">
                <a:solidFill>
                  <a:srgbClr val="292828"/>
                </a:solidFill>
                <a:latin typeface="Tahoma"/>
                <a:cs typeface="Tahoma"/>
              </a:rPr>
              <a:t>05</a:t>
            </a:r>
            <a:endParaRPr sz="29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12172" y="3398879"/>
            <a:ext cx="360680" cy="4673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spc="-530" b="1">
                <a:solidFill>
                  <a:srgbClr val="292828"/>
                </a:solidFill>
                <a:latin typeface="Tahoma"/>
                <a:cs typeface="Tahoma"/>
              </a:rPr>
              <a:t>04</a:t>
            </a:r>
            <a:endParaRPr sz="2900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294519" y="2163540"/>
            <a:ext cx="4555490" cy="1510665"/>
          </a:xfrm>
          <a:custGeom>
            <a:avLst/>
            <a:gdLst/>
            <a:ahLst/>
            <a:cxnLst/>
            <a:rect l="l" t="t" r="r" b="b"/>
            <a:pathLst>
              <a:path w="4555490" h="1510664">
                <a:moveTo>
                  <a:pt x="0" y="0"/>
                </a:moveTo>
                <a:lnTo>
                  <a:pt x="1875299" y="0"/>
                </a:lnTo>
              </a:path>
              <a:path w="4555490" h="1510664">
                <a:moveTo>
                  <a:pt x="2679774" y="0"/>
                </a:moveTo>
                <a:lnTo>
                  <a:pt x="4555075" y="0"/>
                </a:lnTo>
              </a:path>
              <a:path w="4555490" h="1510664">
                <a:moveTo>
                  <a:pt x="0" y="1510268"/>
                </a:moveTo>
                <a:lnTo>
                  <a:pt x="1875299" y="1510268"/>
                </a:lnTo>
              </a:path>
              <a:path w="4555490" h="1510664">
                <a:moveTo>
                  <a:pt x="2679774" y="1510268"/>
                </a:moveTo>
                <a:lnTo>
                  <a:pt x="4555075" y="1510268"/>
                </a:lnTo>
              </a:path>
            </a:pathLst>
          </a:custGeom>
          <a:ln w="9524">
            <a:solidFill>
              <a:srgbClr val="CD4141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0444" y="655404"/>
            <a:ext cx="1129030" cy="1854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300"/>
              <a:t>01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91133" y="2162157"/>
            <a:ext cx="4179570" cy="1729739"/>
          </a:xfrm>
          <a:prstGeom prst="rect">
            <a:avLst/>
          </a:prstGeom>
        </p:spPr>
        <p:txBody>
          <a:bodyPr wrap="square" lIns="0" tIns="3556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800"/>
              </a:spcBef>
            </a:pPr>
            <a:r>
              <a:rPr dirty="0" sz="6800">
                <a:solidFill>
                  <a:srgbClr val="CD4141"/>
                </a:solidFill>
                <a:latin typeface="굴림"/>
                <a:cs typeface="굴림"/>
              </a:rPr>
              <a:t>문제정의</a:t>
            </a:r>
            <a:endParaRPr sz="6800">
              <a:latin typeface="굴림"/>
              <a:cs typeface="굴림"/>
            </a:endParaRPr>
          </a:p>
          <a:p>
            <a:pPr marL="119380">
              <a:lnSpc>
                <a:spcPct val="100000"/>
              </a:lnSpc>
              <a:spcBef>
                <a:spcPts val="635"/>
              </a:spcBef>
            </a:pPr>
            <a:r>
              <a:rPr dirty="0" sz="1600" spc="-15" b="1">
                <a:solidFill>
                  <a:srgbClr val="292828"/>
                </a:solidFill>
                <a:latin typeface="맑은 고딕"/>
                <a:cs typeface="맑은 고딕"/>
              </a:rPr>
              <a:t>주</a:t>
            </a:r>
            <a:r>
              <a:rPr dirty="0" sz="1600" spc="-10" b="1">
                <a:solidFill>
                  <a:srgbClr val="292828"/>
                </a:solidFill>
                <a:latin typeface="맑은 고딕"/>
                <a:cs typeface="맑은 고딕"/>
              </a:rPr>
              <a:t>제</a:t>
            </a:r>
            <a:r>
              <a:rPr dirty="0" sz="1600" spc="-175" b="1">
                <a:solidFill>
                  <a:srgbClr val="292828"/>
                </a:solidFill>
                <a:latin typeface="맑은 고딕"/>
                <a:cs typeface="맑은 고딕"/>
              </a:rPr>
              <a:t> </a:t>
            </a:r>
            <a:r>
              <a:rPr dirty="0" sz="1600" spc="-15" b="1">
                <a:solidFill>
                  <a:srgbClr val="292828"/>
                </a:solidFill>
                <a:latin typeface="맑은 고딕"/>
                <a:cs typeface="맑은 고딕"/>
              </a:rPr>
              <a:t>선</a:t>
            </a:r>
            <a:r>
              <a:rPr dirty="0" sz="1600" spc="-10" b="1">
                <a:solidFill>
                  <a:srgbClr val="292828"/>
                </a:solidFill>
                <a:latin typeface="맑은 고딕"/>
                <a:cs typeface="맑은 고딕"/>
              </a:rPr>
              <a:t>정</a:t>
            </a:r>
            <a:r>
              <a:rPr dirty="0" sz="1600" spc="-175" b="1">
                <a:solidFill>
                  <a:srgbClr val="292828"/>
                </a:solidFill>
                <a:latin typeface="맑은 고딕"/>
                <a:cs typeface="맑은 고딕"/>
              </a:rPr>
              <a:t> </a:t>
            </a:r>
            <a:r>
              <a:rPr dirty="0" sz="1600" spc="-15" b="1">
                <a:solidFill>
                  <a:srgbClr val="292828"/>
                </a:solidFill>
                <a:latin typeface="맑은 고딕"/>
                <a:cs typeface="맑은 고딕"/>
              </a:rPr>
              <a:t>배</a:t>
            </a:r>
            <a:r>
              <a:rPr dirty="0" sz="1600" spc="-10" b="1">
                <a:solidFill>
                  <a:srgbClr val="292828"/>
                </a:solidFill>
                <a:latin typeface="맑은 고딕"/>
                <a:cs typeface="맑은 고딕"/>
              </a:rPr>
              <a:t>경</a:t>
            </a:r>
            <a:r>
              <a:rPr dirty="0" sz="1600" spc="-175" b="1">
                <a:solidFill>
                  <a:srgbClr val="292828"/>
                </a:solidFill>
                <a:latin typeface="맑은 고딕"/>
                <a:cs typeface="맑은 고딕"/>
              </a:rPr>
              <a:t> </a:t>
            </a:r>
            <a:r>
              <a:rPr dirty="0" sz="1600" spc="-70" b="1">
                <a:solidFill>
                  <a:srgbClr val="292828"/>
                </a:solidFill>
                <a:latin typeface="맑은 고딕"/>
                <a:cs typeface="맑은 고딕"/>
              </a:rPr>
              <a:t>/</a:t>
            </a:r>
            <a:r>
              <a:rPr dirty="0" sz="1600" spc="-175" b="1">
                <a:solidFill>
                  <a:srgbClr val="292828"/>
                </a:solidFill>
                <a:latin typeface="맑은 고딕"/>
                <a:cs typeface="맑은 고딕"/>
              </a:rPr>
              <a:t> </a:t>
            </a:r>
            <a:r>
              <a:rPr dirty="0" sz="1600" spc="-15" b="1">
                <a:solidFill>
                  <a:srgbClr val="292828"/>
                </a:solidFill>
                <a:latin typeface="맑은 고딕"/>
                <a:cs typeface="맑은 고딕"/>
              </a:rPr>
              <a:t>선</a:t>
            </a:r>
            <a:r>
              <a:rPr dirty="0" sz="1600" spc="-10" b="1">
                <a:solidFill>
                  <a:srgbClr val="292828"/>
                </a:solidFill>
                <a:latin typeface="맑은 고딕"/>
                <a:cs typeface="맑은 고딕"/>
              </a:rPr>
              <a:t>행</a:t>
            </a:r>
            <a:r>
              <a:rPr dirty="0" sz="1600" spc="-175" b="1">
                <a:solidFill>
                  <a:srgbClr val="292828"/>
                </a:solidFill>
                <a:latin typeface="맑은 고딕"/>
                <a:cs typeface="맑은 고딕"/>
              </a:rPr>
              <a:t> </a:t>
            </a:r>
            <a:r>
              <a:rPr dirty="0" sz="1600" spc="-15" b="1">
                <a:solidFill>
                  <a:srgbClr val="292828"/>
                </a:solidFill>
                <a:latin typeface="맑은 고딕"/>
                <a:cs typeface="맑은 고딕"/>
              </a:rPr>
              <a:t>연</a:t>
            </a:r>
            <a:r>
              <a:rPr dirty="0" sz="1600" spc="-10" b="1">
                <a:solidFill>
                  <a:srgbClr val="292828"/>
                </a:solidFill>
                <a:latin typeface="맑은 고딕"/>
                <a:cs typeface="맑은 고딕"/>
              </a:rPr>
              <a:t>구</a:t>
            </a:r>
            <a:r>
              <a:rPr dirty="0" sz="1600" spc="-175" b="1">
                <a:solidFill>
                  <a:srgbClr val="292828"/>
                </a:solidFill>
                <a:latin typeface="맑은 고딕"/>
                <a:cs typeface="맑은 고딕"/>
              </a:rPr>
              <a:t> </a:t>
            </a:r>
            <a:r>
              <a:rPr dirty="0" sz="1600" spc="-15" b="1">
                <a:solidFill>
                  <a:srgbClr val="292828"/>
                </a:solidFill>
                <a:latin typeface="맑은 고딕"/>
                <a:cs typeface="맑은 고딕"/>
              </a:rPr>
              <a:t>분</a:t>
            </a:r>
            <a:r>
              <a:rPr dirty="0" sz="1600" spc="-10" b="1">
                <a:solidFill>
                  <a:srgbClr val="292828"/>
                </a:solidFill>
                <a:latin typeface="맑은 고딕"/>
                <a:cs typeface="맑은 고딕"/>
              </a:rPr>
              <a:t>석</a:t>
            </a:r>
            <a:r>
              <a:rPr dirty="0" sz="1600" spc="-175" b="1">
                <a:solidFill>
                  <a:srgbClr val="292828"/>
                </a:solidFill>
                <a:latin typeface="맑은 고딕"/>
                <a:cs typeface="맑은 고딕"/>
              </a:rPr>
              <a:t> </a:t>
            </a:r>
            <a:r>
              <a:rPr dirty="0" sz="1600" spc="-70" b="1">
                <a:solidFill>
                  <a:srgbClr val="292828"/>
                </a:solidFill>
                <a:latin typeface="맑은 고딕"/>
                <a:cs typeface="맑은 고딕"/>
              </a:rPr>
              <a:t>/</a:t>
            </a:r>
            <a:r>
              <a:rPr dirty="0" sz="1600" spc="-175" b="1">
                <a:solidFill>
                  <a:srgbClr val="292828"/>
                </a:solidFill>
                <a:latin typeface="맑은 고딕"/>
                <a:cs typeface="맑은 고딕"/>
              </a:rPr>
              <a:t> </a:t>
            </a:r>
            <a:r>
              <a:rPr dirty="0" sz="1600" spc="-15" b="1">
                <a:solidFill>
                  <a:srgbClr val="292828"/>
                </a:solidFill>
                <a:latin typeface="맑은 고딕"/>
                <a:cs typeface="맑은 고딕"/>
              </a:rPr>
              <a:t>분</a:t>
            </a:r>
            <a:r>
              <a:rPr dirty="0" sz="1600" spc="-10" b="1">
                <a:solidFill>
                  <a:srgbClr val="292828"/>
                </a:solidFill>
                <a:latin typeface="맑은 고딕"/>
                <a:cs typeface="맑은 고딕"/>
              </a:rPr>
              <a:t>석</a:t>
            </a:r>
            <a:r>
              <a:rPr dirty="0" sz="1600" spc="-175" b="1">
                <a:solidFill>
                  <a:srgbClr val="292828"/>
                </a:solidFill>
                <a:latin typeface="맑은 고딕"/>
                <a:cs typeface="맑은 고딕"/>
              </a:rPr>
              <a:t> </a:t>
            </a:r>
            <a:r>
              <a:rPr dirty="0" sz="1600" spc="-15" b="1">
                <a:solidFill>
                  <a:srgbClr val="292828"/>
                </a:solidFill>
                <a:latin typeface="맑은 고딕"/>
                <a:cs typeface="맑은 고딕"/>
              </a:rPr>
              <a:t>방법론</a:t>
            </a:r>
            <a:endParaRPr sz="1600">
              <a:latin typeface="맑은 고딕"/>
              <a:cs typeface="맑은 고딕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62657" y="727428"/>
            <a:ext cx="3381342" cy="368857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086064" y="390442"/>
            <a:ext cx="34728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80">
                <a:solidFill>
                  <a:srgbClr val="CD4141"/>
                </a:solidFill>
                <a:latin typeface="Palatino Linotype"/>
                <a:cs typeface="Palatino Linotype"/>
              </a:rPr>
              <a:t>/</a:t>
            </a:r>
            <a:r>
              <a:rPr dirty="0" sz="1800" spc="85">
                <a:solidFill>
                  <a:srgbClr val="CD4141"/>
                </a:solidFill>
                <a:latin typeface="Palatino Linotype"/>
                <a:cs typeface="Palatino Linotype"/>
              </a:rPr>
              <a:t> </a:t>
            </a:r>
            <a:r>
              <a:rPr dirty="0" sz="1800" spc="204">
                <a:solidFill>
                  <a:srgbClr val="CD4141"/>
                </a:solidFill>
                <a:latin typeface="Palatino Linotype"/>
                <a:cs typeface="Palatino Linotype"/>
              </a:rPr>
              <a:t>Recommend</a:t>
            </a:r>
            <a:r>
              <a:rPr dirty="0" sz="1800" spc="85">
                <a:solidFill>
                  <a:srgbClr val="CD4141"/>
                </a:solidFill>
                <a:latin typeface="Palatino Linotype"/>
                <a:cs typeface="Palatino Linotype"/>
              </a:rPr>
              <a:t> </a:t>
            </a:r>
            <a:r>
              <a:rPr dirty="0" sz="1800" spc="165">
                <a:solidFill>
                  <a:srgbClr val="CD4141"/>
                </a:solidFill>
                <a:latin typeface="Palatino Linotype"/>
                <a:cs typeface="Palatino Linotype"/>
              </a:rPr>
              <a:t>Lunch</a:t>
            </a:r>
            <a:r>
              <a:rPr dirty="0" sz="1800" spc="90">
                <a:solidFill>
                  <a:srgbClr val="CD4141"/>
                </a:solidFill>
                <a:latin typeface="Palatino Linotype"/>
                <a:cs typeface="Palatino Linotype"/>
              </a:rPr>
              <a:t> </a:t>
            </a:r>
            <a:r>
              <a:rPr dirty="0" sz="1800" spc="225">
                <a:solidFill>
                  <a:srgbClr val="CD4141"/>
                </a:solidFill>
                <a:latin typeface="Palatino Linotype"/>
                <a:cs typeface="Palatino Linotype"/>
              </a:rPr>
              <a:t>Menu</a:t>
            </a:r>
            <a:r>
              <a:rPr dirty="0" sz="1800" spc="85">
                <a:solidFill>
                  <a:srgbClr val="CD4141"/>
                </a:solidFill>
                <a:latin typeface="Palatino Linotype"/>
                <a:cs typeface="Palatino Linotype"/>
              </a:rPr>
              <a:t> </a:t>
            </a:r>
            <a:r>
              <a:rPr dirty="0" sz="1800" spc="180">
                <a:solidFill>
                  <a:srgbClr val="CD4141"/>
                </a:solidFill>
                <a:latin typeface="Palatino Linotype"/>
                <a:cs typeface="Palatino Linotype"/>
              </a:rPr>
              <a:t>/</a:t>
            </a:r>
            <a:endParaRPr sz="18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68644" y="1246000"/>
              <a:ext cx="1830368" cy="316895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02049" y="322067"/>
            <a:ext cx="4133215" cy="66484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3810">
              <a:lnSpc>
                <a:spcPts val="2995"/>
              </a:lnSpc>
              <a:spcBef>
                <a:spcPts val="100"/>
              </a:spcBef>
            </a:pPr>
            <a:r>
              <a:rPr dirty="0" sz="2600" spc="-60">
                <a:latin typeface="맑은 고딕"/>
                <a:cs typeface="맑은 고딕"/>
              </a:rPr>
              <a:t>/</a:t>
            </a:r>
            <a:r>
              <a:rPr dirty="0" sz="2600" spc="-280">
                <a:latin typeface="맑은 고딕"/>
                <a:cs typeface="맑은 고딕"/>
              </a:rPr>
              <a:t> </a:t>
            </a:r>
            <a:r>
              <a:rPr dirty="0" sz="2600" spc="15">
                <a:latin typeface="맑은 고딕"/>
                <a:cs typeface="맑은 고딕"/>
              </a:rPr>
              <a:t>주</a:t>
            </a:r>
            <a:r>
              <a:rPr dirty="0" sz="2600" spc="20">
                <a:latin typeface="맑은 고딕"/>
                <a:cs typeface="맑은 고딕"/>
              </a:rPr>
              <a:t>제</a:t>
            </a:r>
            <a:r>
              <a:rPr dirty="0" sz="2600" spc="-285">
                <a:latin typeface="맑은 고딕"/>
                <a:cs typeface="맑은 고딕"/>
              </a:rPr>
              <a:t> </a:t>
            </a:r>
            <a:r>
              <a:rPr dirty="0" sz="2600" spc="15">
                <a:latin typeface="맑은 고딕"/>
                <a:cs typeface="맑은 고딕"/>
              </a:rPr>
              <a:t>선</a:t>
            </a:r>
            <a:r>
              <a:rPr dirty="0" sz="2600" spc="20">
                <a:latin typeface="맑은 고딕"/>
                <a:cs typeface="맑은 고딕"/>
              </a:rPr>
              <a:t>정</a:t>
            </a:r>
            <a:r>
              <a:rPr dirty="0" sz="2600" spc="-285">
                <a:latin typeface="맑은 고딕"/>
                <a:cs typeface="맑은 고딕"/>
              </a:rPr>
              <a:t> </a:t>
            </a:r>
            <a:r>
              <a:rPr dirty="0" sz="2600" spc="15">
                <a:latin typeface="맑은 고딕"/>
                <a:cs typeface="맑은 고딕"/>
              </a:rPr>
              <a:t>배</a:t>
            </a:r>
            <a:r>
              <a:rPr dirty="0" sz="2600" spc="20">
                <a:latin typeface="맑은 고딕"/>
                <a:cs typeface="맑은 고딕"/>
              </a:rPr>
              <a:t>경</a:t>
            </a:r>
            <a:r>
              <a:rPr dirty="0" sz="2600" spc="-285">
                <a:latin typeface="맑은 고딕"/>
                <a:cs typeface="맑은 고딕"/>
              </a:rPr>
              <a:t> </a:t>
            </a:r>
            <a:r>
              <a:rPr dirty="0" sz="2600" spc="-60">
                <a:latin typeface="맑은 고딕"/>
                <a:cs typeface="맑은 고딕"/>
              </a:rPr>
              <a:t>/</a:t>
            </a:r>
            <a:endParaRPr sz="2600">
              <a:latin typeface="맑은 고딕"/>
              <a:cs typeface="맑은 고딕"/>
            </a:endParaRPr>
          </a:p>
          <a:p>
            <a:pPr algn="ctr">
              <a:lnSpc>
                <a:spcPts val="2035"/>
              </a:lnSpc>
            </a:pPr>
            <a:r>
              <a:rPr dirty="0" sz="1800" spc="-80" b="0">
                <a:solidFill>
                  <a:srgbClr val="9696CC"/>
                </a:solidFill>
                <a:latin typeface="휴먼옛체"/>
                <a:cs typeface="휴먼옛체"/>
              </a:rPr>
              <a:t>직장인들</a:t>
            </a:r>
            <a:r>
              <a:rPr dirty="0" sz="1800" spc="-75" b="0">
                <a:solidFill>
                  <a:srgbClr val="9696CC"/>
                </a:solidFill>
                <a:latin typeface="휴먼옛체"/>
                <a:cs typeface="휴먼옛체"/>
              </a:rPr>
              <a:t>의</a:t>
            </a:r>
            <a:r>
              <a:rPr dirty="0" sz="1800" spc="-285" b="0">
                <a:solidFill>
                  <a:srgbClr val="9696CC"/>
                </a:solidFill>
                <a:latin typeface="휴먼옛체"/>
                <a:cs typeface="휴먼옛체"/>
              </a:rPr>
              <a:t> </a:t>
            </a:r>
            <a:r>
              <a:rPr dirty="0" sz="1800" spc="-80" b="0">
                <a:solidFill>
                  <a:srgbClr val="9696CC"/>
                </a:solidFill>
                <a:latin typeface="휴먼옛체"/>
                <a:cs typeface="휴먼옛체"/>
              </a:rPr>
              <a:t>최</a:t>
            </a:r>
            <a:r>
              <a:rPr dirty="0" sz="1800" spc="-75" b="0">
                <a:solidFill>
                  <a:srgbClr val="9696CC"/>
                </a:solidFill>
                <a:latin typeface="휴먼옛체"/>
                <a:cs typeface="휴먼옛체"/>
              </a:rPr>
              <a:t>대</a:t>
            </a:r>
            <a:r>
              <a:rPr dirty="0" sz="1800" spc="-285" b="0">
                <a:solidFill>
                  <a:srgbClr val="9696CC"/>
                </a:solidFill>
                <a:latin typeface="휴먼옛체"/>
                <a:cs typeface="휴먼옛체"/>
              </a:rPr>
              <a:t> </a:t>
            </a:r>
            <a:r>
              <a:rPr dirty="0" sz="1800" spc="-80" b="0">
                <a:solidFill>
                  <a:srgbClr val="9696CC"/>
                </a:solidFill>
                <a:latin typeface="휴먼옛체"/>
                <a:cs typeface="휴먼옛체"/>
              </a:rPr>
              <a:t>고민</a:t>
            </a:r>
            <a:r>
              <a:rPr dirty="0" sz="1800" spc="-75" b="0">
                <a:solidFill>
                  <a:srgbClr val="9696CC"/>
                </a:solidFill>
                <a:latin typeface="휴먼옛체"/>
                <a:cs typeface="휴먼옛체"/>
              </a:rPr>
              <a:t>이</a:t>
            </a:r>
            <a:r>
              <a:rPr dirty="0" sz="1800" spc="-285" b="0">
                <a:solidFill>
                  <a:srgbClr val="9696CC"/>
                </a:solidFill>
                <a:latin typeface="휴먼옛체"/>
                <a:cs typeface="휴먼옛체"/>
              </a:rPr>
              <a:t> </a:t>
            </a:r>
            <a:r>
              <a:rPr dirty="0" sz="1800" spc="-300" b="0">
                <a:solidFill>
                  <a:srgbClr val="9696CC"/>
                </a:solidFill>
                <a:latin typeface="휴먼옛체"/>
                <a:cs typeface="휴먼옛체"/>
              </a:rPr>
              <a:t>‘점심메</a:t>
            </a:r>
            <a:r>
              <a:rPr dirty="0" sz="1800" spc="-295" b="0">
                <a:solidFill>
                  <a:srgbClr val="9696CC"/>
                </a:solidFill>
                <a:latin typeface="휴먼옛체"/>
                <a:cs typeface="휴먼옛체"/>
              </a:rPr>
              <a:t>뉴</a:t>
            </a:r>
            <a:r>
              <a:rPr dirty="0" sz="1800" spc="-285" b="0">
                <a:solidFill>
                  <a:srgbClr val="9696CC"/>
                </a:solidFill>
                <a:latin typeface="휴먼옛체"/>
                <a:cs typeface="휴먼옛체"/>
              </a:rPr>
              <a:t> </a:t>
            </a:r>
            <a:r>
              <a:rPr dirty="0" sz="1800" spc="-355" b="0">
                <a:solidFill>
                  <a:srgbClr val="9696CC"/>
                </a:solidFill>
                <a:latin typeface="휴먼옛체"/>
                <a:cs typeface="휴먼옛체"/>
              </a:rPr>
              <a:t>고르기’</a:t>
            </a:r>
            <a:endParaRPr sz="1800">
              <a:latin typeface="휴먼옛체"/>
              <a:cs typeface="휴먼옛체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604423" y="1405149"/>
            <a:ext cx="3472815" cy="2785745"/>
            <a:chOff x="5604423" y="1405149"/>
            <a:chExt cx="3472815" cy="278574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04427" y="2085151"/>
              <a:ext cx="3472670" cy="79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04427" y="1405149"/>
              <a:ext cx="3472670" cy="79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71102" y="1452774"/>
              <a:ext cx="3339319" cy="66095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666339" y="1448012"/>
              <a:ext cx="3348990" cy="670560"/>
            </a:xfrm>
            <a:custGeom>
              <a:avLst/>
              <a:gdLst/>
              <a:ahLst/>
              <a:cxnLst/>
              <a:rect l="l" t="t" r="r" b="b"/>
              <a:pathLst>
                <a:path w="3348990" h="670560">
                  <a:moveTo>
                    <a:pt x="0" y="0"/>
                  </a:moveTo>
                  <a:lnTo>
                    <a:pt x="3348844" y="0"/>
                  </a:lnTo>
                  <a:lnTo>
                    <a:pt x="3348844" y="670475"/>
                  </a:lnTo>
                  <a:lnTo>
                    <a:pt x="0" y="67047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29282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04423" y="3251015"/>
              <a:ext cx="3472676" cy="93945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4423" y="2425862"/>
              <a:ext cx="3472676" cy="93945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71098" y="2473487"/>
              <a:ext cx="3339326" cy="80610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666336" y="2468724"/>
              <a:ext cx="3348990" cy="815975"/>
            </a:xfrm>
            <a:custGeom>
              <a:avLst/>
              <a:gdLst/>
              <a:ahLst/>
              <a:cxnLst/>
              <a:rect l="l" t="t" r="r" b="b"/>
              <a:pathLst>
                <a:path w="3348990" h="815975">
                  <a:moveTo>
                    <a:pt x="0" y="0"/>
                  </a:moveTo>
                  <a:lnTo>
                    <a:pt x="3348851" y="0"/>
                  </a:lnTo>
                  <a:lnTo>
                    <a:pt x="3348851" y="815627"/>
                  </a:lnTo>
                  <a:lnTo>
                    <a:pt x="0" y="81562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29282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147044" y="1100349"/>
            <a:ext cx="3354070" cy="3859529"/>
            <a:chOff x="147044" y="1100349"/>
            <a:chExt cx="3354070" cy="3859529"/>
          </a:xfrm>
        </p:grpSpPr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7050" y="1780351"/>
              <a:ext cx="3353499" cy="79430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7050" y="1100349"/>
              <a:ext cx="3353499" cy="79430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4298" y="1147974"/>
              <a:ext cx="3179575" cy="66095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08962" y="1143212"/>
              <a:ext cx="3230245" cy="670560"/>
            </a:xfrm>
            <a:custGeom>
              <a:avLst/>
              <a:gdLst/>
              <a:ahLst/>
              <a:cxnLst/>
              <a:rect l="l" t="t" r="r" b="b"/>
              <a:pathLst>
                <a:path w="3230245" h="670560">
                  <a:moveTo>
                    <a:pt x="0" y="0"/>
                  </a:moveTo>
                  <a:lnTo>
                    <a:pt x="3229674" y="0"/>
                  </a:lnTo>
                  <a:lnTo>
                    <a:pt x="3229674" y="670475"/>
                  </a:lnTo>
                  <a:lnTo>
                    <a:pt x="0" y="67047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29282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7044" y="2864202"/>
              <a:ext cx="3353499" cy="77072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7044" y="2207773"/>
              <a:ext cx="3353499" cy="77072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3719" y="2255398"/>
              <a:ext cx="3220149" cy="63737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08956" y="2250635"/>
              <a:ext cx="3230245" cy="647065"/>
            </a:xfrm>
            <a:custGeom>
              <a:avLst/>
              <a:gdLst/>
              <a:ahLst/>
              <a:cxnLst/>
              <a:rect l="l" t="t" r="r" b="b"/>
              <a:pathLst>
                <a:path w="3230245" h="647064">
                  <a:moveTo>
                    <a:pt x="0" y="0"/>
                  </a:moveTo>
                  <a:lnTo>
                    <a:pt x="3229674" y="0"/>
                  </a:lnTo>
                  <a:lnTo>
                    <a:pt x="3229674" y="646903"/>
                  </a:lnTo>
                  <a:lnTo>
                    <a:pt x="0" y="646903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29282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7050" y="4048902"/>
              <a:ext cx="3353499" cy="91064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7050" y="3252554"/>
              <a:ext cx="3353499" cy="91064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13725" y="3300179"/>
              <a:ext cx="3220149" cy="77729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08962" y="3295416"/>
              <a:ext cx="3230245" cy="787400"/>
            </a:xfrm>
            <a:custGeom>
              <a:avLst/>
              <a:gdLst/>
              <a:ahLst/>
              <a:cxnLst/>
              <a:rect l="l" t="t" r="r" b="b"/>
              <a:pathLst>
                <a:path w="3230245" h="787400">
                  <a:moveTo>
                    <a:pt x="0" y="0"/>
                  </a:moveTo>
                  <a:lnTo>
                    <a:pt x="3229674" y="0"/>
                  </a:lnTo>
                  <a:lnTo>
                    <a:pt x="3229674" y="786823"/>
                  </a:lnTo>
                  <a:lnTo>
                    <a:pt x="0" y="786823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29282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3726212" y="2055562"/>
          <a:ext cx="1739264" cy="1358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4660"/>
              </a:tblGrid>
              <a:tr h="333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CD4141"/>
                      </a:solidFill>
                      <a:prstDash val="solid"/>
                    </a:lnL>
                    <a:lnR w="9525">
                      <a:solidFill>
                        <a:srgbClr val="CD4141"/>
                      </a:solidFill>
                      <a:prstDash val="solid"/>
                    </a:lnR>
                    <a:lnT w="9525">
                      <a:solidFill>
                        <a:srgbClr val="CD4141"/>
                      </a:solidFill>
                      <a:prstDash val="solid"/>
                    </a:lnT>
                    <a:lnB w="19050">
                      <a:solidFill>
                        <a:srgbClr val="CD4141"/>
                      </a:solidFill>
                      <a:prstDash val="solid"/>
                    </a:lnB>
                  </a:tcPr>
                </a:tc>
              </a:tr>
              <a:tr h="3390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CD4141"/>
                      </a:solidFill>
                      <a:prstDash val="solid"/>
                    </a:lnL>
                    <a:lnR w="9525">
                      <a:solidFill>
                        <a:srgbClr val="CD4141"/>
                      </a:solidFill>
                      <a:prstDash val="solid"/>
                    </a:lnR>
                    <a:lnT w="19050">
                      <a:solidFill>
                        <a:srgbClr val="CD4141"/>
                      </a:solidFill>
                      <a:prstDash val="solid"/>
                    </a:lnT>
                    <a:lnB w="9525">
                      <a:solidFill>
                        <a:srgbClr val="CD4141"/>
                      </a:solidFill>
                      <a:prstDash val="solid"/>
                    </a:lnB>
                  </a:tcPr>
                </a:tc>
              </a:tr>
              <a:tr h="3460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CD4141"/>
                      </a:solidFill>
                      <a:prstDash val="solid"/>
                    </a:lnL>
                    <a:lnR w="9525">
                      <a:solidFill>
                        <a:srgbClr val="CD4141"/>
                      </a:solidFill>
                      <a:prstDash val="solid"/>
                    </a:lnR>
                    <a:lnT w="9525">
                      <a:solidFill>
                        <a:srgbClr val="CD4141"/>
                      </a:solidFill>
                      <a:prstDash val="solid"/>
                    </a:lnT>
                    <a:lnB w="9525">
                      <a:solidFill>
                        <a:srgbClr val="CD4141"/>
                      </a:solidFill>
                      <a:prstDash val="solid"/>
                    </a:lnB>
                  </a:tcPr>
                </a:tc>
              </a:tr>
              <a:tr h="340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CD4141"/>
                      </a:solidFill>
                      <a:prstDash val="solid"/>
                    </a:lnL>
                    <a:lnR w="9525">
                      <a:solidFill>
                        <a:srgbClr val="CD4141"/>
                      </a:solidFill>
                      <a:prstDash val="solid"/>
                    </a:lnR>
                    <a:lnT w="9525">
                      <a:solidFill>
                        <a:srgbClr val="CD4141"/>
                      </a:solidFill>
                      <a:prstDash val="solid"/>
                    </a:lnT>
                    <a:lnB w="9525">
                      <a:solidFill>
                        <a:srgbClr val="CD414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3732520" y="3597708"/>
            <a:ext cx="1724660" cy="331470"/>
          </a:xfrm>
          <a:custGeom>
            <a:avLst/>
            <a:gdLst/>
            <a:ahLst/>
            <a:cxnLst/>
            <a:rect l="l" t="t" r="r" b="b"/>
            <a:pathLst>
              <a:path w="1724660" h="331470">
                <a:moveTo>
                  <a:pt x="0" y="0"/>
                </a:moveTo>
                <a:lnTo>
                  <a:pt x="1724399" y="0"/>
                </a:lnTo>
                <a:lnTo>
                  <a:pt x="1724399" y="331199"/>
                </a:lnTo>
                <a:lnTo>
                  <a:pt x="0" y="3311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CD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4030431" y="4533355"/>
            <a:ext cx="1083945" cy="28638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dirty="0" sz="1500" spc="-15">
                <a:solidFill>
                  <a:srgbClr val="CD4141"/>
                </a:solidFill>
                <a:latin typeface="Verdana"/>
                <a:cs typeface="Verdana"/>
              </a:rPr>
              <a:t>01</a:t>
            </a:r>
            <a:r>
              <a:rPr dirty="0" sz="1500" spc="-80">
                <a:solidFill>
                  <a:srgbClr val="CD4141"/>
                </a:solidFill>
                <a:latin typeface="Verdana"/>
                <a:cs typeface="Verdana"/>
              </a:rPr>
              <a:t> </a:t>
            </a:r>
            <a:r>
              <a:rPr dirty="0" sz="1500" spc="25" b="1">
                <a:solidFill>
                  <a:srgbClr val="CD4141"/>
                </a:solidFill>
                <a:latin typeface="굴림"/>
                <a:cs typeface="굴림"/>
              </a:rPr>
              <a:t>문제정의</a:t>
            </a:r>
            <a:endParaRPr sz="15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8075" y="1074844"/>
              <a:ext cx="1990274" cy="314172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2657" y="727428"/>
              <a:ext cx="3381342" cy="36885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70750" y="1086786"/>
              <a:ext cx="2551699" cy="310984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262901" y="322067"/>
            <a:ext cx="2616200" cy="4216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60">
                <a:latin typeface="맑은 고딕"/>
                <a:cs typeface="맑은 고딕"/>
              </a:rPr>
              <a:t>/</a:t>
            </a:r>
            <a:r>
              <a:rPr dirty="0" sz="2600" spc="-280">
                <a:latin typeface="맑은 고딕"/>
                <a:cs typeface="맑은 고딕"/>
              </a:rPr>
              <a:t> </a:t>
            </a:r>
            <a:r>
              <a:rPr dirty="0" sz="2600" spc="15">
                <a:latin typeface="맑은 고딕"/>
                <a:cs typeface="맑은 고딕"/>
              </a:rPr>
              <a:t>주</a:t>
            </a:r>
            <a:r>
              <a:rPr dirty="0" sz="2600" spc="20">
                <a:latin typeface="맑은 고딕"/>
                <a:cs typeface="맑은 고딕"/>
              </a:rPr>
              <a:t>제</a:t>
            </a:r>
            <a:r>
              <a:rPr dirty="0" sz="2600" spc="-285">
                <a:latin typeface="맑은 고딕"/>
                <a:cs typeface="맑은 고딕"/>
              </a:rPr>
              <a:t> </a:t>
            </a:r>
            <a:r>
              <a:rPr dirty="0" sz="2600" spc="15">
                <a:latin typeface="맑은 고딕"/>
                <a:cs typeface="맑은 고딕"/>
              </a:rPr>
              <a:t>선</a:t>
            </a:r>
            <a:r>
              <a:rPr dirty="0" sz="2600" spc="20">
                <a:latin typeface="맑은 고딕"/>
                <a:cs typeface="맑은 고딕"/>
              </a:rPr>
              <a:t>정</a:t>
            </a:r>
            <a:r>
              <a:rPr dirty="0" sz="2600" spc="-285">
                <a:latin typeface="맑은 고딕"/>
                <a:cs typeface="맑은 고딕"/>
              </a:rPr>
              <a:t> </a:t>
            </a:r>
            <a:r>
              <a:rPr dirty="0" sz="2600" spc="15">
                <a:latin typeface="맑은 고딕"/>
                <a:cs typeface="맑은 고딕"/>
              </a:rPr>
              <a:t>배</a:t>
            </a:r>
            <a:r>
              <a:rPr dirty="0" sz="2600" spc="20">
                <a:latin typeface="맑은 고딕"/>
                <a:cs typeface="맑은 고딕"/>
              </a:rPr>
              <a:t>경</a:t>
            </a:r>
            <a:r>
              <a:rPr dirty="0" sz="2600" spc="-285">
                <a:latin typeface="맑은 고딕"/>
                <a:cs typeface="맑은 고딕"/>
              </a:rPr>
              <a:t> </a:t>
            </a:r>
            <a:r>
              <a:rPr dirty="0" sz="2600" spc="-60">
                <a:latin typeface="맑은 고딕"/>
                <a:cs typeface="맑은 고딕"/>
              </a:rPr>
              <a:t>/</a:t>
            </a:r>
            <a:endParaRPr sz="2600">
              <a:latin typeface="맑은 고딕"/>
              <a:cs typeface="맑은 고딕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33479" y="1123913"/>
            <a:ext cx="2716320" cy="295708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030431" y="4533355"/>
            <a:ext cx="1083945" cy="28638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dirty="0" sz="1500" spc="-15">
                <a:solidFill>
                  <a:srgbClr val="CD4141"/>
                </a:solidFill>
                <a:latin typeface="Verdana"/>
                <a:cs typeface="Verdana"/>
              </a:rPr>
              <a:t>01</a:t>
            </a:r>
            <a:r>
              <a:rPr dirty="0" sz="1500" spc="-80">
                <a:solidFill>
                  <a:srgbClr val="CD4141"/>
                </a:solidFill>
                <a:latin typeface="Verdana"/>
                <a:cs typeface="Verdana"/>
              </a:rPr>
              <a:t> </a:t>
            </a:r>
            <a:r>
              <a:rPr dirty="0" sz="1500" spc="25" b="1">
                <a:solidFill>
                  <a:srgbClr val="CD4141"/>
                </a:solidFill>
                <a:latin typeface="굴림"/>
                <a:cs typeface="굴림"/>
              </a:rPr>
              <a:t>문제정의</a:t>
            </a:r>
            <a:endParaRPr sz="15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36083" y="356367"/>
            <a:ext cx="1708805" cy="158021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28145" y="2387722"/>
            <a:ext cx="1415854" cy="172400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-377" y="1276192"/>
            <a:ext cx="1460738" cy="1420382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11207"/>
            <a:ext cx="9144000" cy="5132705"/>
            <a:chOff x="0" y="11207"/>
            <a:chExt cx="9144000" cy="5132705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507805"/>
              <a:ext cx="1524488" cy="12528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72" y="11207"/>
              <a:ext cx="9133027" cy="5132292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262901" y="322067"/>
            <a:ext cx="2616200" cy="4216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60">
                <a:latin typeface="맑은 고딕"/>
                <a:cs typeface="맑은 고딕"/>
              </a:rPr>
              <a:t>/</a:t>
            </a:r>
            <a:r>
              <a:rPr dirty="0" sz="2600" spc="-280">
                <a:latin typeface="맑은 고딕"/>
                <a:cs typeface="맑은 고딕"/>
              </a:rPr>
              <a:t> </a:t>
            </a:r>
            <a:r>
              <a:rPr dirty="0" sz="2600" spc="15">
                <a:latin typeface="맑은 고딕"/>
                <a:cs typeface="맑은 고딕"/>
              </a:rPr>
              <a:t>선</a:t>
            </a:r>
            <a:r>
              <a:rPr dirty="0" sz="2600" spc="20">
                <a:latin typeface="맑은 고딕"/>
                <a:cs typeface="맑은 고딕"/>
              </a:rPr>
              <a:t>행</a:t>
            </a:r>
            <a:r>
              <a:rPr dirty="0" sz="2600" spc="-285">
                <a:latin typeface="맑은 고딕"/>
                <a:cs typeface="맑은 고딕"/>
              </a:rPr>
              <a:t> </a:t>
            </a:r>
            <a:r>
              <a:rPr dirty="0" sz="2600" spc="15">
                <a:latin typeface="맑은 고딕"/>
                <a:cs typeface="맑은 고딕"/>
              </a:rPr>
              <a:t>연</a:t>
            </a:r>
            <a:r>
              <a:rPr dirty="0" sz="2600" spc="20">
                <a:latin typeface="맑은 고딕"/>
                <a:cs typeface="맑은 고딕"/>
              </a:rPr>
              <a:t>구</a:t>
            </a:r>
            <a:r>
              <a:rPr dirty="0" sz="2600" spc="-285">
                <a:latin typeface="맑은 고딕"/>
                <a:cs typeface="맑은 고딕"/>
              </a:rPr>
              <a:t> </a:t>
            </a:r>
            <a:r>
              <a:rPr dirty="0" sz="2600" spc="15">
                <a:latin typeface="맑은 고딕"/>
                <a:cs typeface="맑은 고딕"/>
              </a:rPr>
              <a:t>분</a:t>
            </a:r>
            <a:r>
              <a:rPr dirty="0" sz="2600" spc="20">
                <a:latin typeface="맑은 고딕"/>
                <a:cs typeface="맑은 고딕"/>
              </a:rPr>
              <a:t>석</a:t>
            </a:r>
            <a:r>
              <a:rPr dirty="0" sz="2600" spc="-285">
                <a:latin typeface="맑은 고딕"/>
                <a:cs typeface="맑은 고딕"/>
              </a:rPr>
              <a:t> </a:t>
            </a:r>
            <a:r>
              <a:rPr dirty="0" sz="2600" spc="-60">
                <a:latin typeface="맑은 고딕"/>
                <a:cs typeface="맑은 고딕"/>
              </a:rPr>
              <a:t>/</a:t>
            </a:r>
            <a:endParaRPr sz="2600">
              <a:latin typeface="맑은 고딕"/>
              <a:cs typeface="맑은 고딕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37425" y="1227343"/>
            <a:ext cx="3635375" cy="2629535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dirty="0" sz="1300" spc="55" b="1">
                <a:solidFill>
                  <a:srgbClr val="1C1B1C"/>
                </a:solidFill>
                <a:latin typeface="함초롬바탕"/>
                <a:cs typeface="함초롬바탕"/>
              </a:rPr>
              <a:t>변</a:t>
            </a:r>
            <a:r>
              <a:rPr dirty="0" sz="1300" spc="60" b="1">
                <a:solidFill>
                  <a:srgbClr val="1C1B1C"/>
                </a:solidFill>
                <a:latin typeface="함초롬바탕"/>
                <a:cs typeface="함초롬바탕"/>
              </a:rPr>
              <a:t>수</a:t>
            </a:r>
            <a:r>
              <a:rPr dirty="0" sz="1300" spc="-105" b="1">
                <a:solidFill>
                  <a:srgbClr val="1C1B1C"/>
                </a:solidFill>
                <a:latin typeface="함초롬바탕"/>
                <a:cs typeface="함초롬바탕"/>
              </a:rPr>
              <a:t> </a:t>
            </a:r>
            <a:r>
              <a:rPr dirty="0" sz="1300" spc="55" b="1">
                <a:solidFill>
                  <a:srgbClr val="1C1B1C"/>
                </a:solidFill>
                <a:latin typeface="함초롬바탕"/>
                <a:cs typeface="함초롬바탕"/>
              </a:rPr>
              <a:t>지정</a:t>
            </a:r>
            <a:endParaRPr sz="1300">
              <a:latin typeface="함초롬바탕"/>
              <a:cs typeface="함초롬바탕"/>
            </a:endParaRPr>
          </a:p>
          <a:p>
            <a:pPr marL="12700" marR="182245">
              <a:lnSpc>
                <a:spcPct val="114999"/>
              </a:lnSpc>
              <a:spcBef>
                <a:spcPts val="90"/>
              </a:spcBef>
            </a:pPr>
            <a:r>
              <a:rPr dirty="0" sz="900" spc="5">
                <a:solidFill>
                  <a:srgbClr val="1C1B1C"/>
                </a:solidFill>
                <a:latin typeface="휴먼옛체"/>
                <a:cs typeface="휴먼옛체"/>
              </a:rPr>
              <a:t>강수</a:t>
            </a:r>
            <a:r>
              <a:rPr dirty="0" sz="900">
                <a:solidFill>
                  <a:srgbClr val="1C1B1C"/>
                </a:solidFill>
                <a:latin typeface="휴먼옛체"/>
                <a:cs typeface="휴먼옛체"/>
              </a:rPr>
              <a:t>,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5">
                <a:solidFill>
                  <a:srgbClr val="1C1B1C"/>
                </a:solidFill>
                <a:latin typeface="휴먼옛체"/>
                <a:cs typeface="휴먼옛체"/>
              </a:rPr>
              <a:t>적설</a:t>
            </a:r>
            <a:r>
              <a:rPr dirty="0" sz="900">
                <a:solidFill>
                  <a:srgbClr val="1C1B1C"/>
                </a:solidFill>
                <a:latin typeface="휴먼옛체"/>
                <a:cs typeface="휴먼옛체"/>
              </a:rPr>
              <a:t>,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운량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에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따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른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5">
                <a:solidFill>
                  <a:srgbClr val="1C1B1C"/>
                </a:solidFill>
                <a:latin typeface="휴먼옛체"/>
                <a:cs typeface="휴먼옛체"/>
              </a:rPr>
              <a:t>'날</a:t>
            </a:r>
            <a:r>
              <a:rPr dirty="0" sz="900">
                <a:solidFill>
                  <a:srgbClr val="1C1B1C"/>
                </a:solidFill>
                <a:latin typeface="휴먼옛체"/>
                <a:cs typeface="휴먼옛체"/>
              </a:rPr>
              <a:t>씨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10">
                <a:solidFill>
                  <a:srgbClr val="1C1B1C"/>
                </a:solidFill>
                <a:latin typeface="휴먼옛체"/>
                <a:cs typeface="휴먼옛체"/>
              </a:rPr>
              <a:t>변수'</a:t>
            </a:r>
            <a:r>
              <a:rPr dirty="0" sz="900" spc="-10">
                <a:solidFill>
                  <a:srgbClr val="1C1B1C"/>
                </a:solidFill>
                <a:latin typeface="휴먼옛체"/>
                <a:cs typeface="휴먼옛체"/>
              </a:rPr>
              <a:t>와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5">
                <a:solidFill>
                  <a:srgbClr val="1C1B1C"/>
                </a:solidFill>
                <a:latin typeface="휴먼옛체"/>
                <a:cs typeface="휴먼옛체"/>
              </a:rPr>
              <a:t>계절</a:t>
            </a:r>
            <a:r>
              <a:rPr dirty="0" sz="900">
                <a:solidFill>
                  <a:srgbClr val="1C1B1C"/>
                </a:solidFill>
                <a:latin typeface="휴먼옛체"/>
                <a:cs typeface="휴먼옛체"/>
              </a:rPr>
              <a:t>,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휴일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에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따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른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5">
                <a:solidFill>
                  <a:srgbClr val="1C1B1C"/>
                </a:solidFill>
                <a:latin typeface="휴먼옛체"/>
                <a:cs typeface="휴먼옛체"/>
              </a:rPr>
              <a:t>'요</a:t>
            </a:r>
            <a:r>
              <a:rPr dirty="0" sz="900">
                <a:solidFill>
                  <a:srgbClr val="1C1B1C"/>
                </a:solidFill>
                <a:latin typeface="휴먼옛체"/>
                <a:cs typeface="휴먼옛체"/>
              </a:rPr>
              <a:t>일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10">
                <a:solidFill>
                  <a:srgbClr val="1C1B1C"/>
                </a:solidFill>
                <a:latin typeface="휴먼옛체"/>
                <a:cs typeface="휴먼옛체"/>
              </a:rPr>
              <a:t>변수'로 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나누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어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연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구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분석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을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10">
                <a:solidFill>
                  <a:srgbClr val="1C1B1C"/>
                </a:solidFill>
                <a:latin typeface="휴먼옛체"/>
                <a:cs typeface="휴먼옛체"/>
              </a:rPr>
              <a:t>실시했다.</a:t>
            </a:r>
            <a:endParaRPr sz="900">
              <a:latin typeface="휴먼옛체"/>
              <a:cs typeface="휴먼옛체"/>
            </a:endParaRPr>
          </a:p>
          <a:p>
            <a:pPr marL="12700" marR="5080">
              <a:lnSpc>
                <a:spcPct val="114999"/>
              </a:lnSpc>
            </a:pP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이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를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통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해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날씨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와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요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일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변수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가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사용자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의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메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뉴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검색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에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유의미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한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영향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을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미친  다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는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결과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를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확인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할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수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5">
                <a:solidFill>
                  <a:srgbClr val="1C1B1C"/>
                </a:solidFill>
                <a:latin typeface="휴먼옛체"/>
                <a:cs typeface="휴먼옛체"/>
              </a:rPr>
              <a:t>있었다.</a:t>
            </a:r>
            <a:endParaRPr sz="9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</a:pPr>
            <a:endParaRPr sz="950">
              <a:latin typeface="휴먼옛체"/>
              <a:cs typeface="휴먼옛체"/>
            </a:endParaRPr>
          </a:p>
          <a:p>
            <a:pPr marL="12700">
              <a:lnSpc>
                <a:spcPct val="100000"/>
              </a:lnSpc>
            </a:pPr>
            <a:r>
              <a:rPr dirty="0" sz="1300" spc="55" b="1">
                <a:solidFill>
                  <a:srgbClr val="1C1B1C"/>
                </a:solidFill>
                <a:latin typeface="함초롬바탕"/>
                <a:cs typeface="함초롬바탕"/>
              </a:rPr>
              <a:t>기</a:t>
            </a:r>
            <a:r>
              <a:rPr dirty="0" sz="1300" spc="60" b="1">
                <a:solidFill>
                  <a:srgbClr val="1C1B1C"/>
                </a:solidFill>
                <a:latin typeface="함초롬바탕"/>
                <a:cs typeface="함초롬바탕"/>
              </a:rPr>
              <a:t>반</a:t>
            </a:r>
            <a:r>
              <a:rPr dirty="0" sz="1300" spc="-105" b="1">
                <a:solidFill>
                  <a:srgbClr val="1C1B1C"/>
                </a:solidFill>
                <a:latin typeface="함초롬바탕"/>
                <a:cs typeface="함초롬바탕"/>
              </a:rPr>
              <a:t> </a:t>
            </a:r>
            <a:r>
              <a:rPr dirty="0" sz="1300" spc="55" b="1">
                <a:solidFill>
                  <a:srgbClr val="1C1B1C"/>
                </a:solidFill>
                <a:latin typeface="함초롬바탕"/>
                <a:cs typeface="함초롬바탕"/>
              </a:rPr>
              <a:t>데이터</a:t>
            </a:r>
            <a:endParaRPr sz="1300">
              <a:latin typeface="함초롬바탕"/>
              <a:cs typeface="함초롬바탕"/>
            </a:endParaRPr>
          </a:p>
          <a:p>
            <a:pPr marL="12700" marR="109855">
              <a:lnSpc>
                <a:spcPct val="114999"/>
              </a:lnSpc>
              <a:spcBef>
                <a:spcPts val="90"/>
              </a:spcBef>
            </a:pP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맛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집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추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천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및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정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보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서비스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인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254">
                <a:solidFill>
                  <a:srgbClr val="1C1B1C"/>
                </a:solidFill>
                <a:latin typeface="휴먼옛체"/>
                <a:cs typeface="휴먼옛체"/>
              </a:rPr>
              <a:t>‘식신’</a:t>
            </a:r>
            <a:r>
              <a:rPr dirty="0" sz="900" spc="-250">
                <a:solidFill>
                  <a:srgbClr val="1C1B1C"/>
                </a:solidFill>
                <a:latin typeface="휴먼옛체"/>
                <a:cs typeface="휴먼옛체"/>
              </a:rPr>
              <a:t>의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20">
                <a:solidFill>
                  <a:srgbClr val="1C1B1C"/>
                </a:solidFill>
                <a:latin typeface="휴먼옛체"/>
                <a:cs typeface="휴먼옛체"/>
              </a:rPr>
              <a:t>3년간</a:t>
            </a:r>
            <a:r>
              <a:rPr dirty="0" sz="900" spc="-15">
                <a:solidFill>
                  <a:srgbClr val="1C1B1C"/>
                </a:solidFill>
                <a:latin typeface="휴먼옛체"/>
                <a:cs typeface="휴먼옛체"/>
              </a:rPr>
              <a:t>의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이용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자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데이터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를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기반으로  기상청에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서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제공하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는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일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별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날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씨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데이터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를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대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입하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여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분석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을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10">
                <a:solidFill>
                  <a:srgbClr val="1C1B1C"/>
                </a:solidFill>
                <a:latin typeface="휴먼옛체"/>
                <a:cs typeface="휴먼옛체"/>
              </a:rPr>
              <a:t>수행했다.</a:t>
            </a:r>
            <a:endParaRPr sz="9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</a:pPr>
            <a:endParaRPr sz="950">
              <a:latin typeface="휴먼옛체"/>
              <a:cs typeface="휴먼옛체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300" spc="55" b="1">
                <a:solidFill>
                  <a:srgbClr val="1C1B1C"/>
                </a:solidFill>
                <a:latin typeface="함초롬바탕"/>
                <a:cs typeface="함초롬바탕"/>
              </a:rPr>
              <a:t>데이</a:t>
            </a:r>
            <a:r>
              <a:rPr dirty="0" sz="1300" spc="60" b="1">
                <a:solidFill>
                  <a:srgbClr val="1C1B1C"/>
                </a:solidFill>
                <a:latin typeface="함초롬바탕"/>
                <a:cs typeface="함초롬바탕"/>
              </a:rPr>
              <a:t>터</a:t>
            </a:r>
            <a:r>
              <a:rPr dirty="0" sz="1300" spc="-105" b="1">
                <a:solidFill>
                  <a:srgbClr val="1C1B1C"/>
                </a:solidFill>
                <a:latin typeface="함초롬바탕"/>
                <a:cs typeface="함초롬바탕"/>
              </a:rPr>
              <a:t> </a:t>
            </a:r>
            <a:r>
              <a:rPr dirty="0" sz="1300" spc="45" b="1">
                <a:solidFill>
                  <a:srgbClr val="1C1B1C"/>
                </a:solidFill>
                <a:latin typeface="함초롬바탕"/>
                <a:cs typeface="함초롬바탕"/>
              </a:rPr>
              <a:t>세분화_메뉴</a:t>
            </a:r>
            <a:endParaRPr sz="1300">
              <a:latin typeface="함초롬바탕"/>
              <a:cs typeface="함초롬바탕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식신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의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데이터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는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카테고리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의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종류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에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따라</a:t>
            </a:r>
            <a:endParaRPr sz="900">
              <a:latin typeface="휴먼옛체"/>
              <a:cs typeface="휴먼옛체"/>
            </a:endParaRPr>
          </a:p>
          <a:p>
            <a:pPr marL="12700" marR="185420">
              <a:lnSpc>
                <a:spcPct val="114999"/>
              </a:lnSpc>
            </a:pPr>
            <a:r>
              <a:rPr dirty="0" sz="900" spc="5">
                <a:solidFill>
                  <a:srgbClr val="1C1B1C"/>
                </a:solidFill>
                <a:latin typeface="휴먼옛체"/>
                <a:cs typeface="휴먼옛체"/>
              </a:rPr>
              <a:t>한식,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양식/레스토</a:t>
            </a:r>
            <a:r>
              <a:rPr dirty="0" sz="900" spc="-140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25">
                <a:solidFill>
                  <a:srgbClr val="1C1B1C"/>
                </a:solidFill>
                <a:latin typeface="휴먼옛체"/>
                <a:cs typeface="휴먼옛체"/>
              </a:rPr>
              <a:t>랑,</a:t>
            </a:r>
            <a:r>
              <a:rPr dirty="0" sz="900" spc="-140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10">
                <a:solidFill>
                  <a:srgbClr val="1C1B1C"/>
                </a:solidFill>
                <a:latin typeface="휴먼옛체"/>
                <a:cs typeface="휴먼옛체"/>
              </a:rPr>
              <a:t>고기/구이류,</a:t>
            </a:r>
            <a:r>
              <a:rPr dirty="0" sz="900" spc="-140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15">
                <a:solidFill>
                  <a:srgbClr val="1C1B1C"/>
                </a:solidFill>
                <a:latin typeface="휴먼옛체"/>
                <a:cs typeface="휴먼옛체"/>
              </a:rPr>
              <a:t>일식/중식/세계음식,</a:t>
            </a:r>
            <a:r>
              <a:rPr dirty="0" sz="900" spc="-140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10">
                <a:solidFill>
                  <a:srgbClr val="1C1B1C"/>
                </a:solidFill>
                <a:latin typeface="휴먼옛체"/>
                <a:cs typeface="휴먼옛체"/>
              </a:rPr>
              <a:t>카페/디저트, </a:t>
            </a:r>
            <a:r>
              <a:rPr dirty="0" sz="900" spc="-3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나이트라이프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의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여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섯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종류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로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구분하였으며</a:t>
            </a:r>
            <a:endParaRPr sz="900">
              <a:latin typeface="휴먼옛체"/>
              <a:cs typeface="휴먼옛체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이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를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5">
                <a:solidFill>
                  <a:srgbClr val="1C1B1C"/>
                </a:solidFill>
                <a:latin typeface="휴먼옛체"/>
                <a:cs typeface="휴먼옛체"/>
              </a:rPr>
              <a:t>85개</a:t>
            </a:r>
            <a:r>
              <a:rPr dirty="0" sz="900">
                <a:solidFill>
                  <a:srgbClr val="1C1B1C"/>
                </a:solidFill>
                <a:latin typeface="휴먼옛체"/>
                <a:cs typeface="휴먼옛체"/>
              </a:rPr>
              <a:t>의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메뉴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로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세분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화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5">
                <a:solidFill>
                  <a:srgbClr val="1C1B1C"/>
                </a:solidFill>
                <a:latin typeface="휴먼옛체"/>
                <a:cs typeface="휴먼옛체"/>
              </a:rPr>
              <a:t>했다.</a:t>
            </a:r>
            <a:endParaRPr sz="900">
              <a:latin typeface="휴먼옛체"/>
              <a:cs typeface="휴먼옛체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32350" y="1140875"/>
            <a:ext cx="2847625" cy="315762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030431" y="4533355"/>
            <a:ext cx="1083945" cy="28638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dirty="0" sz="1500" spc="-15">
                <a:solidFill>
                  <a:srgbClr val="CD4141"/>
                </a:solidFill>
                <a:latin typeface="Verdana"/>
                <a:cs typeface="Verdana"/>
              </a:rPr>
              <a:t>01</a:t>
            </a:r>
            <a:r>
              <a:rPr dirty="0" sz="1500" spc="-80">
                <a:solidFill>
                  <a:srgbClr val="CD4141"/>
                </a:solidFill>
                <a:latin typeface="Verdana"/>
                <a:cs typeface="Verdana"/>
              </a:rPr>
              <a:t> </a:t>
            </a:r>
            <a:r>
              <a:rPr dirty="0" sz="1500" spc="25" b="1">
                <a:solidFill>
                  <a:srgbClr val="CD4141"/>
                </a:solidFill>
                <a:latin typeface="굴림"/>
                <a:cs typeface="굴림"/>
              </a:rPr>
              <a:t>문제정의</a:t>
            </a:r>
            <a:endParaRPr sz="15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36083" y="356367"/>
            <a:ext cx="1708805" cy="158021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28145" y="2387722"/>
            <a:ext cx="1415854" cy="172400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-377" y="1276192"/>
            <a:ext cx="1460738" cy="1420382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11207"/>
            <a:ext cx="9144000" cy="5132705"/>
            <a:chOff x="0" y="11207"/>
            <a:chExt cx="9144000" cy="5132705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507805"/>
              <a:ext cx="1524488" cy="12528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72" y="11207"/>
              <a:ext cx="9133027" cy="5132292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262901" y="322067"/>
            <a:ext cx="2616200" cy="4216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60">
                <a:latin typeface="맑은 고딕"/>
                <a:cs typeface="맑은 고딕"/>
              </a:rPr>
              <a:t>/</a:t>
            </a:r>
            <a:r>
              <a:rPr dirty="0" sz="2600" spc="-280">
                <a:latin typeface="맑은 고딕"/>
                <a:cs typeface="맑은 고딕"/>
              </a:rPr>
              <a:t> </a:t>
            </a:r>
            <a:r>
              <a:rPr dirty="0" sz="2600" spc="15">
                <a:latin typeface="맑은 고딕"/>
                <a:cs typeface="맑은 고딕"/>
              </a:rPr>
              <a:t>선</a:t>
            </a:r>
            <a:r>
              <a:rPr dirty="0" sz="2600" spc="20">
                <a:latin typeface="맑은 고딕"/>
                <a:cs typeface="맑은 고딕"/>
              </a:rPr>
              <a:t>행</a:t>
            </a:r>
            <a:r>
              <a:rPr dirty="0" sz="2600" spc="-285">
                <a:latin typeface="맑은 고딕"/>
                <a:cs typeface="맑은 고딕"/>
              </a:rPr>
              <a:t> </a:t>
            </a:r>
            <a:r>
              <a:rPr dirty="0" sz="2600" spc="15">
                <a:latin typeface="맑은 고딕"/>
                <a:cs typeface="맑은 고딕"/>
              </a:rPr>
              <a:t>연</a:t>
            </a:r>
            <a:r>
              <a:rPr dirty="0" sz="2600" spc="20">
                <a:latin typeface="맑은 고딕"/>
                <a:cs typeface="맑은 고딕"/>
              </a:rPr>
              <a:t>구</a:t>
            </a:r>
            <a:r>
              <a:rPr dirty="0" sz="2600" spc="-285">
                <a:latin typeface="맑은 고딕"/>
                <a:cs typeface="맑은 고딕"/>
              </a:rPr>
              <a:t> </a:t>
            </a:r>
            <a:r>
              <a:rPr dirty="0" sz="2600" spc="15">
                <a:latin typeface="맑은 고딕"/>
                <a:cs typeface="맑은 고딕"/>
              </a:rPr>
              <a:t>분</a:t>
            </a:r>
            <a:r>
              <a:rPr dirty="0" sz="2600" spc="20">
                <a:latin typeface="맑은 고딕"/>
                <a:cs typeface="맑은 고딕"/>
              </a:rPr>
              <a:t>석</a:t>
            </a:r>
            <a:r>
              <a:rPr dirty="0" sz="2600" spc="-285">
                <a:latin typeface="맑은 고딕"/>
                <a:cs typeface="맑은 고딕"/>
              </a:rPr>
              <a:t> </a:t>
            </a:r>
            <a:r>
              <a:rPr dirty="0" sz="2600" spc="-60">
                <a:latin typeface="맑은 고딕"/>
                <a:cs typeface="맑은 고딕"/>
              </a:rPr>
              <a:t>/</a:t>
            </a:r>
            <a:endParaRPr sz="2600">
              <a:latin typeface="맑은 고딕"/>
              <a:cs typeface="맑은 고딕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32549" y="1145515"/>
            <a:ext cx="3774440" cy="3137535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dirty="0" sz="1300" spc="55" b="1">
                <a:solidFill>
                  <a:srgbClr val="1C1B1C"/>
                </a:solidFill>
                <a:latin typeface="함초롬바탕"/>
                <a:cs typeface="함초롬바탕"/>
              </a:rPr>
              <a:t>데이</a:t>
            </a:r>
            <a:r>
              <a:rPr dirty="0" sz="1300" spc="60" b="1">
                <a:solidFill>
                  <a:srgbClr val="1C1B1C"/>
                </a:solidFill>
                <a:latin typeface="함초롬바탕"/>
                <a:cs typeface="함초롬바탕"/>
              </a:rPr>
              <a:t>터</a:t>
            </a:r>
            <a:r>
              <a:rPr dirty="0" sz="1300" spc="-105" b="1">
                <a:solidFill>
                  <a:srgbClr val="1C1B1C"/>
                </a:solidFill>
                <a:latin typeface="함초롬바탕"/>
                <a:cs typeface="함초롬바탕"/>
              </a:rPr>
              <a:t> </a:t>
            </a:r>
            <a:r>
              <a:rPr dirty="0" sz="1300" spc="45" b="1">
                <a:solidFill>
                  <a:srgbClr val="1C1B1C"/>
                </a:solidFill>
                <a:latin typeface="함초롬바탕"/>
                <a:cs typeface="함초롬바탕"/>
              </a:rPr>
              <a:t>세분화_날씨</a:t>
            </a:r>
            <a:endParaRPr sz="1300">
              <a:latin typeface="함초롬바탕"/>
              <a:cs typeface="함초롬바탕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날씨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는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5">
                <a:solidFill>
                  <a:srgbClr val="1C1B1C"/>
                </a:solidFill>
                <a:latin typeface="휴먼옛체"/>
                <a:cs typeface="휴먼옛체"/>
              </a:rPr>
              <a:t>강수</a:t>
            </a:r>
            <a:r>
              <a:rPr dirty="0" sz="900">
                <a:solidFill>
                  <a:srgbClr val="1C1B1C"/>
                </a:solidFill>
                <a:latin typeface="휴먼옛체"/>
                <a:cs typeface="휴먼옛체"/>
              </a:rPr>
              <a:t>,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5">
                <a:solidFill>
                  <a:srgbClr val="1C1B1C"/>
                </a:solidFill>
                <a:latin typeface="휴먼옛체"/>
                <a:cs typeface="휴먼옛체"/>
              </a:rPr>
              <a:t>적설</a:t>
            </a:r>
            <a:r>
              <a:rPr dirty="0" sz="900">
                <a:solidFill>
                  <a:srgbClr val="1C1B1C"/>
                </a:solidFill>
                <a:latin typeface="휴먼옛체"/>
                <a:cs typeface="휴먼옛체"/>
              </a:rPr>
              <a:t>,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운량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의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15">
                <a:solidFill>
                  <a:srgbClr val="1C1B1C"/>
                </a:solidFill>
                <a:latin typeface="휴먼옛체"/>
                <a:cs typeface="휴먼옛체"/>
              </a:rPr>
              <a:t>3가</a:t>
            </a:r>
            <a:r>
              <a:rPr dirty="0" sz="900" spc="-10">
                <a:solidFill>
                  <a:srgbClr val="1C1B1C"/>
                </a:solidFill>
                <a:latin typeface="휴먼옛체"/>
                <a:cs typeface="휴먼옛체"/>
              </a:rPr>
              <a:t>지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변수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에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따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른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검색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을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15">
                <a:solidFill>
                  <a:srgbClr val="1C1B1C"/>
                </a:solidFill>
                <a:latin typeface="휴먼옛체"/>
                <a:cs typeface="휴먼옛체"/>
              </a:rPr>
              <a:t>살펴보았다.</a:t>
            </a:r>
            <a:endParaRPr sz="900">
              <a:latin typeface="휴먼옛체"/>
              <a:cs typeface="휴먼옛체"/>
            </a:endParaRPr>
          </a:p>
          <a:p>
            <a:pPr marL="12700" marR="35560">
              <a:lnSpc>
                <a:spcPct val="114999"/>
              </a:lnSpc>
            </a:pP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비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가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올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때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는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따뜻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한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탕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5">
                <a:solidFill>
                  <a:srgbClr val="1C1B1C"/>
                </a:solidFill>
                <a:latin typeface="휴먼옛체"/>
                <a:cs typeface="휴먼옛체"/>
              </a:rPr>
              <a:t>종류</a:t>
            </a:r>
            <a:r>
              <a:rPr dirty="0" sz="900">
                <a:solidFill>
                  <a:srgbClr val="1C1B1C"/>
                </a:solidFill>
                <a:latin typeface="휴먼옛체"/>
                <a:cs typeface="휴먼옛체"/>
              </a:rPr>
              <a:t>,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저렴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한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5">
                <a:solidFill>
                  <a:srgbClr val="1C1B1C"/>
                </a:solidFill>
                <a:latin typeface="휴먼옛체"/>
                <a:cs typeface="휴먼옛체"/>
              </a:rPr>
              <a:t>주류</a:t>
            </a:r>
            <a:r>
              <a:rPr dirty="0" sz="900">
                <a:solidFill>
                  <a:srgbClr val="1C1B1C"/>
                </a:solidFill>
                <a:latin typeface="휴먼옛체"/>
                <a:cs typeface="휴먼옛체"/>
              </a:rPr>
              <a:t>,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구워먹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는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기름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진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요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리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등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에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35">
                <a:solidFill>
                  <a:srgbClr val="1C1B1C"/>
                </a:solidFill>
                <a:latin typeface="휴먼옛체"/>
                <a:cs typeface="휴먼옛체"/>
              </a:rPr>
              <a:t>양(+)  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의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영향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을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10">
                <a:solidFill>
                  <a:srgbClr val="1C1B1C"/>
                </a:solidFill>
                <a:latin typeface="휴먼옛체"/>
                <a:cs typeface="휴먼옛체"/>
              </a:rPr>
              <a:t>미쳤으며</a:t>
            </a:r>
            <a:r>
              <a:rPr dirty="0" sz="900" spc="-5">
                <a:solidFill>
                  <a:srgbClr val="1C1B1C"/>
                </a:solidFill>
                <a:latin typeface="휴먼옛체"/>
                <a:cs typeface="휴먼옛체"/>
              </a:rPr>
              <a:t>,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눈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이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올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때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는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특별한날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에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찾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을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만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한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고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급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10">
                <a:solidFill>
                  <a:srgbClr val="1C1B1C"/>
                </a:solidFill>
                <a:latin typeface="휴먼옛체"/>
                <a:cs typeface="휴먼옛체"/>
              </a:rPr>
              <a:t>레스토랑</a:t>
            </a:r>
            <a:r>
              <a:rPr dirty="0" sz="900" spc="-5">
                <a:solidFill>
                  <a:srgbClr val="1C1B1C"/>
                </a:solidFill>
                <a:latin typeface="휴먼옛체"/>
                <a:cs typeface="휴먼옛체"/>
              </a:rPr>
              <a:t>,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고급  주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류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등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의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메뉴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에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>
                <a:solidFill>
                  <a:srgbClr val="1C1B1C"/>
                </a:solidFill>
                <a:latin typeface="휴먼옛체"/>
                <a:cs typeface="휴먼옛체"/>
              </a:rPr>
              <a:t>양(+)의영향</a:t>
            </a:r>
            <a:r>
              <a:rPr dirty="0" sz="900" spc="10">
                <a:solidFill>
                  <a:srgbClr val="1C1B1C"/>
                </a:solidFill>
                <a:latin typeface="휴먼옛체"/>
                <a:cs typeface="휴먼옛체"/>
              </a:rPr>
              <a:t>을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5">
                <a:solidFill>
                  <a:srgbClr val="1C1B1C"/>
                </a:solidFill>
                <a:latin typeface="휴먼옛체"/>
                <a:cs typeface="휴먼옛체"/>
              </a:rPr>
              <a:t>미쳤다</a:t>
            </a:r>
            <a:r>
              <a:rPr dirty="0" sz="900">
                <a:solidFill>
                  <a:srgbClr val="1C1B1C"/>
                </a:solidFill>
                <a:latin typeface="휴먼옛체"/>
                <a:cs typeface="휴먼옛체"/>
              </a:rPr>
              <a:t>.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운량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의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경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우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전반적으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로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맑은  날보다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는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흐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린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날검색량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이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다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소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높았다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는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것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을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확인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할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수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5">
                <a:solidFill>
                  <a:srgbClr val="1C1B1C"/>
                </a:solidFill>
                <a:latin typeface="휴먼옛체"/>
                <a:cs typeface="휴먼옛체"/>
              </a:rPr>
              <a:t>있다.</a:t>
            </a:r>
            <a:endParaRPr sz="9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</a:pPr>
            <a:endParaRPr sz="9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600">
              <a:latin typeface="휴먼옛체"/>
              <a:cs typeface="휴먼옛체"/>
            </a:endParaRPr>
          </a:p>
          <a:p>
            <a:pPr marL="12700">
              <a:lnSpc>
                <a:spcPct val="100000"/>
              </a:lnSpc>
            </a:pPr>
            <a:r>
              <a:rPr dirty="0" sz="1300" spc="55" b="1">
                <a:solidFill>
                  <a:srgbClr val="1C1B1C"/>
                </a:solidFill>
                <a:latin typeface="함초롬바탕"/>
                <a:cs typeface="함초롬바탕"/>
              </a:rPr>
              <a:t>데이</a:t>
            </a:r>
            <a:r>
              <a:rPr dirty="0" sz="1300" spc="60" b="1">
                <a:solidFill>
                  <a:srgbClr val="1C1B1C"/>
                </a:solidFill>
                <a:latin typeface="함초롬바탕"/>
                <a:cs typeface="함초롬바탕"/>
              </a:rPr>
              <a:t>터</a:t>
            </a:r>
            <a:r>
              <a:rPr dirty="0" sz="1300" spc="-105" b="1">
                <a:solidFill>
                  <a:srgbClr val="1C1B1C"/>
                </a:solidFill>
                <a:latin typeface="함초롬바탕"/>
                <a:cs typeface="함초롬바탕"/>
              </a:rPr>
              <a:t> </a:t>
            </a:r>
            <a:r>
              <a:rPr dirty="0" sz="1300" spc="45" b="1">
                <a:solidFill>
                  <a:srgbClr val="1C1B1C"/>
                </a:solidFill>
                <a:latin typeface="함초롬바탕"/>
                <a:cs typeface="함초롬바탕"/>
              </a:rPr>
              <a:t>세분화_계</a:t>
            </a:r>
            <a:r>
              <a:rPr dirty="0" sz="1300" spc="55" b="1">
                <a:solidFill>
                  <a:srgbClr val="1C1B1C"/>
                </a:solidFill>
                <a:latin typeface="함초롬바탕"/>
                <a:cs typeface="함초롬바탕"/>
              </a:rPr>
              <a:t>절</a:t>
            </a:r>
            <a:r>
              <a:rPr dirty="0" sz="1300" spc="-105" b="1">
                <a:solidFill>
                  <a:srgbClr val="1C1B1C"/>
                </a:solidFill>
                <a:latin typeface="함초롬바탕"/>
                <a:cs typeface="함초롬바탕"/>
              </a:rPr>
              <a:t> </a:t>
            </a:r>
            <a:r>
              <a:rPr dirty="0" sz="1300" spc="60" b="1">
                <a:solidFill>
                  <a:srgbClr val="1C1B1C"/>
                </a:solidFill>
                <a:latin typeface="함초롬바탕"/>
                <a:cs typeface="함초롬바탕"/>
              </a:rPr>
              <a:t>및</a:t>
            </a:r>
            <a:r>
              <a:rPr dirty="0" sz="1300" spc="-105" b="1">
                <a:solidFill>
                  <a:srgbClr val="1C1B1C"/>
                </a:solidFill>
                <a:latin typeface="함초롬바탕"/>
                <a:cs typeface="함초롬바탕"/>
              </a:rPr>
              <a:t> </a:t>
            </a:r>
            <a:r>
              <a:rPr dirty="0" sz="1300" spc="55" b="1">
                <a:solidFill>
                  <a:srgbClr val="1C1B1C"/>
                </a:solidFill>
                <a:latin typeface="함초롬바탕"/>
                <a:cs typeface="함초롬바탕"/>
              </a:rPr>
              <a:t>요일</a:t>
            </a:r>
            <a:endParaRPr sz="1300">
              <a:latin typeface="함초롬바탕"/>
              <a:cs typeface="함초롬바탕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요일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은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경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우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계절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과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휴일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에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따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른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15">
                <a:solidFill>
                  <a:srgbClr val="1C1B1C"/>
                </a:solidFill>
                <a:latin typeface="휴먼옛체"/>
                <a:cs typeface="휴먼옛체"/>
              </a:rPr>
              <a:t>2가</a:t>
            </a:r>
            <a:r>
              <a:rPr dirty="0" sz="900" spc="-10">
                <a:solidFill>
                  <a:srgbClr val="1C1B1C"/>
                </a:solidFill>
                <a:latin typeface="휴먼옛체"/>
                <a:cs typeface="휴먼옛체"/>
              </a:rPr>
              <a:t>지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변수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로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15">
                <a:solidFill>
                  <a:srgbClr val="1C1B1C"/>
                </a:solidFill>
                <a:latin typeface="휴먼옛체"/>
                <a:cs typeface="휴먼옛체"/>
              </a:rPr>
              <a:t>세분화하였다.</a:t>
            </a:r>
            <a:endParaRPr sz="900">
              <a:latin typeface="휴먼옛체"/>
              <a:cs typeface="휴먼옛체"/>
            </a:endParaRPr>
          </a:p>
          <a:p>
            <a:pPr marL="12700" marR="5080">
              <a:lnSpc>
                <a:spcPct val="114999"/>
              </a:lnSpc>
            </a:pP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요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일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변수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의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경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우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계절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에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따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른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메뉴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와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평일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과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휴일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에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따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른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메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뉴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검색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의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추이를  </a:t>
            </a:r>
            <a:r>
              <a:rPr dirty="0" sz="900" spc="-15">
                <a:solidFill>
                  <a:srgbClr val="1C1B1C"/>
                </a:solidFill>
                <a:latin typeface="휴먼옛체"/>
                <a:cs typeface="휴먼옛체"/>
              </a:rPr>
              <a:t>살펴보았는데,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계절의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경우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5">
                <a:solidFill>
                  <a:srgbClr val="1C1B1C"/>
                </a:solidFill>
                <a:latin typeface="휴먼옛체"/>
                <a:cs typeface="휴먼옛체"/>
              </a:rPr>
              <a:t>봄(한정식,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15">
                <a:solidFill>
                  <a:srgbClr val="1C1B1C"/>
                </a:solidFill>
                <a:latin typeface="휴먼옛체"/>
                <a:cs typeface="휴먼옛체"/>
              </a:rPr>
              <a:t>낙지등),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>
                <a:solidFill>
                  <a:srgbClr val="1C1B1C"/>
                </a:solidFill>
                <a:latin typeface="휴먼옛체"/>
                <a:cs typeface="휴먼옛체"/>
              </a:rPr>
              <a:t>여름(햄버거,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5">
                <a:solidFill>
                  <a:srgbClr val="1C1B1C"/>
                </a:solidFill>
                <a:latin typeface="휴먼옛체"/>
                <a:cs typeface="휴먼옛체"/>
              </a:rPr>
              <a:t>삼계탕,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냉면 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45">
                <a:solidFill>
                  <a:srgbClr val="1C1B1C"/>
                </a:solidFill>
                <a:latin typeface="휴먼옛체"/>
                <a:cs typeface="휴먼옛체"/>
              </a:rPr>
              <a:t>등), </a:t>
            </a:r>
            <a:r>
              <a:rPr dirty="0" sz="900" spc="5">
                <a:solidFill>
                  <a:srgbClr val="1C1B1C"/>
                </a:solidFill>
                <a:latin typeface="휴먼옛체"/>
                <a:cs typeface="휴먼옛체"/>
              </a:rPr>
              <a:t>가을(맥주, </a:t>
            </a:r>
            <a:r>
              <a:rPr dirty="0" sz="900" spc="-15">
                <a:solidFill>
                  <a:srgbClr val="1C1B1C"/>
                </a:solidFill>
                <a:latin typeface="휴먼옛체"/>
                <a:cs typeface="휴먼옛체"/>
              </a:rPr>
              <a:t>전라도음식, </a:t>
            </a:r>
            <a:r>
              <a:rPr dirty="0" sz="900" spc="15">
                <a:solidFill>
                  <a:srgbClr val="1C1B1C"/>
                </a:solidFill>
                <a:latin typeface="휴먼옛체"/>
                <a:cs typeface="휴먼옛체"/>
              </a:rPr>
              <a:t>브런치), 겨울(회, </a:t>
            </a:r>
            <a:r>
              <a:rPr dirty="0" sz="900" spc="-5">
                <a:solidFill>
                  <a:srgbClr val="1C1B1C"/>
                </a:solidFill>
                <a:latin typeface="휴먼옛체"/>
                <a:cs typeface="휴먼옛체"/>
              </a:rPr>
              <a:t>해물탕, 쌀국수,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사케 </a:t>
            </a:r>
            <a:r>
              <a:rPr dirty="0" sz="900" spc="30">
                <a:solidFill>
                  <a:srgbClr val="1C1B1C"/>
                </a:solidFill>
                <a:latin typeface="휴먼옛체"/>
                <a:cs typeface="휴먼옛체"/>
              </a:rPr>
              <a:t>등) </a:t>
            </a:r>
            <a:r>
              <a:rPr dirty="0" sz="900" spc="3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등으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로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다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른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메뉴와확연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한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차이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를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보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여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계절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이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음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식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메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뉴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검색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에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미치는  영향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이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유의미하다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고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10">
                <a:solidFill>
                  <a:srgbClr val="1C1B1C"/>
                </a:solidFill>
                <a:latin typeface="휴먼옛체"/>
                <a:cs typeface="휴먼옛체"/>
              </a:rPr>
              <a:t>판단된다.</a:t>
            </a:r>
            <a:endParaRPr sz="900">
              <a:latin typeface="휴먼옛체"/>
              <a:cs typeface="휴먼옛체"/>
            </a:endParaRPr>
          </a:p>
          <a:p>
            <a:pPr marL="12700" marR="56515">
              <a:lnSpc>
                <a:spcPct val="114999"/>
              </a:lnSpc>
            </a:pP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또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한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평일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과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휴일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에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따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른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메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뉴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검색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의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변화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의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경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우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평일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이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5">
                <a:solidFill>
                  <a:srgbClr val="1C1B1C"/>
                </a:solidFill>
                <a:latin typeface="휴먼옛체"/>
                <a:cs typeface="휴먼옛체"/>
              </a:rPr>
              <a:t>순대국</a:t>
            </a:r>
            <a:r>
              <a:rPr dirty="0" sz="900">
                <a:solidFill>
                  <a:srgbClr val="1C1B1C"/>
                </a:solidFill>
                <a:latin typeface="휴먼옛체"/>
                <a:cs typeface="휴먼옛체"/>
              </a:rPr>
              <a:t>,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5">
                <a:solidFill>
                  <a:srgbClr val="1C1B1C"/>
                </a:solidFill>
                <a:latin typeface="휴먼옛체"/>
                <a:cs typeface="휴먼옛체"/>
              </a:rPr>
              <a:t>감자탕,  설렁탕</a:t>
            </a:r>
            <a:r>
              <a:rPr dirty="0" sz="900">
                <a:solidFill>
                  <a:srgbClr val="1C1B1C"/>
                </a:solidFill>
                <a:latin typeface="휴먼옛체"/>
                <a:cs typeface="휴먼옛체"/>
              </a:rPr>
              <a:t>,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5">
                <a:solidFill>
                  <a:srgbClr val="1C1B1C"/>
                </a:solidFill>
                <a:latin typeface="휴먼옛체"/>
                <a:cs typeface="휴먼옛체"/>
              </a:rPr>
              <a:t>소주</a:t>
            </a:r>
            <a:r>
              <a:rPr dirty="0" sz="900">
                <a:solidFill>
                  <a:srgbClr val="1C1B1C"/>
                </a:solidFill>
                <a:latin typeface="휴먼옛체"/>
                <a:cs typeface="휴먼옛체"/>
              </a:rPr>
              <a:t>,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포장마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차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등으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로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15">
                <a:solidFill>
                  <a:srgbClr val="1C1B1C"/>
                </a:solidFill>
                <a:latin typeface="휴먼옛체"/>
                <a:cs typeface="휴먼옛체"/>
              </a:rPr>
              <a:t>나타났으며</a:t>
            </a:r>
            <a:r>
              <a:rPr dirty="0" sz="900" spc="-5">
                <a:solidFill>
                  <a:srgbClr val="1C1B1C"/>
                </a:solidFill>
                <a:latin typeface="휴먼옛체"/>
                <a:cs typeface="휴먼옛체"/>
              </a:rPr>
              <a:t>,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휴일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이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5">
                <a:solidFill>
                  <a:srgbClr val="1C1B1C"/>
                </a:solidFill>
                <a:latin typeface="휴먼옛체"/>
                <a:cs typeface="휴먼옛체"/>
              </a:rPr>
              <a:t>뷔페</a:t>
            </a:r>
            <a:r>
              <a:rPr dirty="0" sz="900">
                <a:solidFill>
                  <a:srgbClr val="1C1B1C"/>
                </a:solidFill>
                <a:latin typeface="휴먼옛체"/>
                <a:cs typeface="휴먼옛체"/>
              </a:rPr>
              <a:t>,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5">
                <a:solidFill>
                  <a:srgbClr val="1C1B1C"/>
                </a:solidFill>
                <a:latin typeface="휴먼옛체"/>
                <a:cs typeface="휴먼옛체"/>
              </a:rPr>
              <a:t>씨푸드</a:t>
            </a:r>
            <a:r>
              <a:rPr dirty="0" sz="900">
                <a:solidFill>
                  <a:srgbClr val="1C1B1C"/>
                </a:solidFill>
                <a:latin typeface="휴먼옛체"/>
                <a:cs typeface="휴먼옛체"/>
              </a:rPr>
              <a:t>,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5">
                <a:solidFill>
                  <a:srgbClr val="1C1B1C"/>
                </a:solidFill>
                <a:latin typeface="휴먼옛체"/>
                <a:cs typeface="휴먼옛체"/>
              </a:rPr>
              <a:t>햄버거,  돈가스</a:t>
            </a:r>
            <a:r>
              <a:rPr dirty="0" sz="900">
                <a:solidFill>
                  <a:srgbClr val="1C1B1C"/>
                </a:solidFill>
                <a:latin typeface="휴먼옛체"/>
                <a:cs typeface="휴먼옛체"/>
              </a:rPr>
              <a:t>,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전복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의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검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색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비중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이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높았음으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로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보았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을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때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>
                <a:solidFill>
                  <a:srgbClr val="1C1B1C"/>
                </a:solidFill>
                <a:latin typeface="휴먼옛체"/>
                <a:cs typeface="휴먼옛체"/>
              </a:rPr>
              <a:t>직장인(평일)</a:t>
            </a:r>
            <a:r>
              <a:rPr dirty="0" sz="900" spc="5">
                <a:solidFill>
                  <a:srgbClr val="1C1B1C"/>
                </a:solidFill>
                <a:latin typeface="휴먼옛체"/>
                <a:cs typeface="휴먼옛체"/>
              </a:rPr>
              <a:t>과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가족단위  </a:t>
            </a:r>
            <a:r>
              <a:rPr dirty="0" sz="900">
                <a:solidFill>
                  <a:srgbClr val="1C1B1C"/>
                </a:solidFill>
                <a:latin typeface="휴먼옛체"/>
                <a:cs typeface="휴먼옛체"/>
              </a:rPr>
              <a:t>외식객(휴일)</a:t>
            </a:r>
            <a:r>
              <a:rPr dirty="0" sz="900" spc="5">
                <a:solidFill>
                  <a:srgbClr val="1C1B1C"/>
                </a:solidFill>
                <a:latin typeface="휴먼옛체"/>
                <a:cs typeface="휴먼옛체"/>
              </a:rPr>
              <a:t>의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이용률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이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높음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을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30">
                <a:solidFill>
                  <a:srgbClr val="1C1B1C"/>
                </a:solidFill>
                <a:latin typeface="휴먼옛체"/>
                <a:cs typeface="휴먼옛체"/>
              </a:rPr>
              <a:t>추론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해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볼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-25">
                <a:solidFill>
                  <a:srgbClr val="1C1B1C"/>
                </a:solidFill>
                <a:latin typeface="휴먼옛체"/>
                <a:cs typeface="휴먼옛체"/>
              </a:rPr>
              <a:t>수</a:t>
            </a:r>
            <a:r>
              <a:rPr dirty="0" sz="900" spc="-145">
                <a:solidFill>
                  <a:srgbClr val="1C1B1C"/>
                </a:solidFill>
                <a:latin typeface="휴먼옛체"/>
                <a:cs typeface="휴먼옛체"/>
              </a:rPr>
              <a:t> </a:t>
            </a:r>
            <a:r>
              <a:rPr dirty="0" sz="900" spc="5">
                <a:solidFill>
                  <a:srgbClr val="1C1B1C"/>
                </a:solidFill>
                <a:latin typeface="휴먼옛체"/>
                <a:cs typeface="휴먼옛체"/>
              </a:rPr>
              <a:t>있다.</a:t>
            </a:r>
            <a:endParaRPr sz="900">
              <a:latin typeface="휴먼옛체"/>
              <a:cs typeface="휴먼옛체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32350" y="1140875"/>
            <a:ext cx="2847625" cy="315762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030431" y="4533355"/>
            <a:ext cx="1083945" cy="28638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dirty="0" sz="1500" spc="-15">
                <a:solidFill>
                  <a:srgbClr val="CD4141"/>
                </a:solidFill>
                <a:latin typeface="Verdana"/>
                <a:cs typeface="Verdana"/>
              </a:rPr>
              <a:t>01</a:t>
            </a:r>
            <a:r>
              <a:rPr dirty="0" sz="1500" spc="-80">
                <a:solidFill>
                  <a:srgbClr val="CD4141"/>
                </a:solidFill>
                <a:latin typeface="Verdana"/>
                <a:cs typeface="Verdana"/>
              </a:rPr>
              <a:t> </a:t>
            </a:r>
            <a:r>
              <a:rPr dirty="0" sz="1500" spc="25" b="1">
                <a:solidFill>
                  <a:srgbClr val="CD4141"/>
                </a:solidFill>
                <a:latin typeface="굴림"/>
                <a:cs typeface="굴림"/>
              </a:rPr>
              <a:t>문제정의</a:t>
            </a:r>
            <a:endParaRPr sz="15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36083" y="356367"/>
            <a:ext cx="1708805" cy="158021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28145" y="2387722"/>
            <a:ext cx="1415854" cy="172400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-377" y="1276192"/>
            <a:ext cx="1460738" cy="1420382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5550"/>
            <a:ext cx="9144000" cy="5138420"/>
            <a:chOff x="0" y="5550"/>
            <a:chExt cx="9144000" cy="5138420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507805"/>
              <a:ext cx="1524488" cy="12528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72" y="5550"/>
              <a:ext cx="9133027" cy="513784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126733" y="2415573"/>
            <a:ext cx="3145790" cy="1299210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340360" marR="5080" indent="-328295">
              <a:lnSpc>
                <a:spcPts val="1330"/>
              </a:lnSpc>
              <a:spcBef>
                <a:spcPts val="335"/>
              </a:spcBef>
              <a:buFont typeface="Arial"/>
              <a:buChar char="●"/>
              <a:tabLst>
                <a:tab pos="340360" algn="l"/>
                <a:tab pos="340995" algn="l"/>
              </a:tabLst>
            </a:pPr>
            <a:r>
              <a:rPr dirty="0" sz="1300" spc="200" b="1">
                <a:solidFill>
                  <a:srgbClr val="292828"/>
                </a:solidFill>
                <a:latin typeface="LG Smart UI Bold"/>
                <a:cs typeface="LG Smart UI Bold"/>
              </a:rPr>
              <a:t>정의</a:t>
            </a:r>
            <a:r>
              <a:rPr dirty="0" sz="1300" spc="-65" b="1">
                <a:solidFill>
                  <a:srgbClr val="292828"/>
                </a:solidFill>
                <a:latin typeface="LG Smart UI Bold"/>
                <a:cs typeface="LG Smart UI Bold"/>
              </a:rPr>
              <a:t> </a:t>
            </a:r>
            <a:r>
              <a:rPr dirty="0" sz="1300" spc="160" b="1">
                <a:solidFill>
                  <a:srgbClr val="292828"/>
                </a:solidFill>
                <a:latin typeface="LG Smart UI Bold"/>
                <a:cs typeface="LG Smart UI Bold"/>
              </a:rPr>
              <a:t>:</a:t>
            </a:r>
            <a:r>
              <a:rPr dirty="0" sz="1300" spc="-60" b="1">
                <a:solidFill>
                  <a:srgbClr val="292828"/>
                </a:solidFill>
                <a:latin typeface="LG Smart UI Bold"/>
                <a:cs typeface="LG Smart UI Bold"/>
              </a:rPr>
              <a:t> </a:t>
            </a:r>
            <a:r>
              <a:rPr dirty="0" sz="1300" spc="95" b="1">
                <a:solidFill>
                  <a:srgbClr val="292828"/>
                </a:solidFill>
                <a:latin typeface="LG Smart UI Bold"/>
                <a:cs typeface="LG Smart UI Bold"/>
              </a:rPr>
              <a:t>2개</a:t>
            </a:r>
            <a:r>
              <a:rPr dirty="0" sz="1300" spc="-60" b="1">
                <a:solidFill>
                  <a:srgbClr val="292828"/>
                </a:solidFill>
                <a:latin typeface="LG Smart UI Bold"/>
                <a:cs typeface="LG Smart UI Bold"/>
              </a:rPr>
              <a:t> </a:t>
            </a:r>
            <a:r>
              <a:rPr dirty="0" sz="1300" spc="200" b="1">
                <a:solidFill>
                  <a:srgbClr val="292828"/>
                </a:solidFill>
                <a:latin typeface="LG Smart UI Bold"/>
                <a:cs typeface="LG Smart UI Bold"/>
              </a:rPr>
              <a:t>이상의</a:t>
            </a:r>
            <a:r>
              <a:rPr dirty="0" sz="1300" spc="-60" b="1">
                <a:solidFill>
                  <a:srgbClr val="292828"/>
                </a:solidFill>
                <a:latin typeface="LG Smart UI Bold"/>
                <a:cs typeface="LG Smart UI Bold"/>
              </a:rPr>
              <a:t> </a:t>
            </a:r>
            <a:r>
              <a:rPr dirty="0" sz="1300" spc="200" b="1">
                <a:solidFill>
                  <a:srgbClr val="292828"/>
                </a:solidFill>
                <a:latin typeface="LG Smart UI Bold"/>
                <a:cs typeface="LG Smart UI Bold"/>
              </a:rPr>
              <a:t>독립변수들과</a:t>
            </a:r>
            <a:r>
              <a:rPr dirty="0" sz="1300" spc="-65" b="1">
                <a:solidFill>
                  <a:srgbClr val="292828"/>
                </a:solidFill>
                <a:latin typeface="LG Smart UI Bold"/>
                <a:cs typeface="LG Smart UI Bold"/>
              </a:rPr>
              <a:t> </a:t>
            </a:r>
            <a:r>
              <a:rPr dirty="0" sz="1300" spc="200" b="1">
                <a:solidFill>
                  <a:srgbClr val="292828"/>
                </a:solidFill>
                <a:latin typeface="LG Smart UI Bold"/>
                <a:cs typeface="LG Smart UI Bold"/>
              </a:rPr>
              <a:t>하나의 </a:t>
            </a:r>
            <a:r>
              <a:rPr dirty="0" sz="1300" spc="-345" b="1">
                <a:solidFill>
                  <a:srgbClr val="292828"/>
                </a:solidFill>
                <a:latin typeface="LG Smart UI Bold"/>
                <a:cs typeface="LG Smart UI Bold"/>
              </a:rPr>
              <a:t> </a:t>
            </a:r>
            <a:r>
              <a:rPr dirty="0" sz="1300" spc="200" b="1">
                <a:solidFill>
                  <a:srgbClr val="292828"/>
                </a:solidFill>
                <a:latin typeface="LG Smart UI Bold"/>
                <a:cs typeface="LG Smart UI Bold"/>
              </a:rPr>
              <a:t>종속변수의</a:t>
            </a:r>
            <a:r>
              <a:rPr dirty="0" sz="1300" spc="-60" b="1">
                <a:solidFill>
                  <a:srgbClr val="292828"/>
                </a:solidFill>
                <a:latin typeface="LG Smart UI Bold"/>
                <a:cs typeface="LG Smart UI Bold"/>
              </a:rPr>
              <a:t> </a:t>
            </a:r>
            <a:r>
              <a:rPr dirty="0" sz="1300" spc="200" b="1">
                <a:solidFill>
                  <a:srgbClr val="292828"/>
                </a:solidFill>
                <a:latin typeface="LG Smart UI Bold"/>
                <a:cs typeface="LG Smart UI Bold"/>
              </a:rPr>
              <a:t>관계를</a:t>
            </a:r>
            <a:r>
              <a:rPr dirty="0" sz="1300" spc="-55" b="1">
                <a:solidFill>
                  <a:srgbClr val="292828"/>
                </a:solidFill>
                <a:latin typeface="LG Smart UI Bold"/>
                <a:cs typeface="LG Smart UI Bold"/>
              </a:rPr>
              <a:t> </a:t>
            </a:r>
            <a:r>
              <a:rPr dirty="0" sz="1300" spc="200" b="1">
                <a:solidFill>
                  <a:srgbClr val="292828"/>
                </a:solidFill>
                <a:latin typeface="LG Smart UI Bold"/>
                <a:cs typeface="LG Smart UI Bold"/>
              </a:rPr>
              <a:t>분석하는</a:t>
            </a:r>
            <a:r>
              <a:rPr dirty="0" sz="1300" spc="-55" b="1">
                <a:solidFill>
                  <a:srgbClr val="292828"/>
                </a:solidFill>
                <a:latin typeface="LG Smart UI Bold"/>
                <a:cs typeface="LG Smart UI Bold"/>
              </a:rPr>
              <a:t> </a:t>
            </a:r>
            <a:r>
              <a:rPr dirty="0" sz="1300" spc="200" b="1">
                <a:solidFill>
                  <a:srgbClr val="292828"/>
                </a:solidFill>
                <a:latin typeface="LG Smart UI Bold"/>
                <a:cs typeface="LG Smart UI Bold"/>
              </a:rPr>
              <a:t>기법</a:t>
            </a:r>
            <a:endParaRPr sz="1300">
              <a:latin typeface="LG Smart UI Bold"/>
              <a:cs typeface="LG Smart UI Bold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292828"/>
              </a:buClr>
              <a:buFont typeface="Arial"/>
              <a:buChar char="●"/>
            </a:pPr>
            <a:endParaRPr sz="900">
              <a:latin typeface="LG Smart UI Bold"/>
              <a:cs typeface="LG Smart UI Bold"/>
            </a:endParaRPr>
          </a:p>
          <a:p>
            <a:pPr lvl="1" marL="476884" marR="162560" indent="-96520">
              <a:lnSpc>
                <a:spcPts val="1160"/>
              </a:lnSpc>
              <a:buChar char="-"/>
              <a:tabLst>
                <a:tab pos="493395" algn="l"/>
              </a:tabLst>
            </a:pPr>
            <a:r>
              <a:rPr dirty="0" sz="1100" spc="-50">
                <a:solidFill>
                  <a:srgbClr val="292828"/>
                </a:solidFill>
                <a:latin typeface="휴먼옛체"/>
                <a:cs typeface="휴먼옛체"/>
              </a:rPr>
              <a:t>독</a:t>
            </a:r>
            <a:r>
              <a:rPr dirty="0" sz="1100" spc="-45">
                <a:solidFill>
                  <a:srgbClr val="292828"/>
                </a:solidFill>
                <a:latin typeface="휴먼옛체"/>
                <a:cs typeface="휴먼옛체"/>
              </a:rPr>
              <a:t>립</a:t>
            </a:r>
            <a:r>
              <a:rPr dirty="0" sz="1100" spc="-175">
                <a:solidFill>
                  <a:srgbClr val="292828"/>
                </a:solidFill>
                <a:latin typeface="휴먼옛체"/>
                <a:cs typeface="휴먼옛체"/>
              </a:rPr>
              <a:t> </a:t>
            </a:r>
            <a:r>
              <a:rPr dirty="0" sz="1100" spc="-50">
                <a:solidFill>
                  <a:srgbClr val="292828"/>
                </a:solidFill>
                <a:latin typeface="휴먼옛체"/>
                <a:cs typeface="휴먼옛체"/>
              </a:rPr>
              <a:t>변수</a:t>
            </a:r>
            <a:r>
              <a:rPr dirty="0" sz="1100" spc="-45">
                <a:solidFill>
                  <a:srgbClr val="292828"/>
                </a:solidFill>
                <a:latin typeface="휴먼옛체"/>
                <a:cs typeface="휴먼옛체"/>
              </a:rPr>
              <a:t>들</a:t>
            </a:r>
            <a:r>
              <a:rPr dirty="0" sz="1100" spc="-175">
                <a:solidFill>
                  <a:srgbClr val="292828"/>
                </a:solidFill>
                <a:latin typeface="휴먼옛체"/>
                <a:cs typeface="휴먼옛체"/>
              </a:rPr>
              <a:t> </a:t>
            </a:r>
            <a:r>
              <a:rPr dirty="0" sz="1100" spc="-50">
                <a:solidFill>
                  <a:srgbClr val="292828"/>
                </a:solidFill>
                <a:latin typeface="휴먼옛체"/>
                <a:cs typeface="휴먼옛체"/>
              </a:rPr>
              <a:t>간</a:t>
            </a:r>
            <a:r>
              <a:rPr dirty="0" sz="1100" spc="-45">
                <a:solidFill>
                  <a:srgbClr val="292828"/>
                </a:solidFill>
                <a:latin typeface="휴먼옛체"/>
                <a:cs typeface="휴먼옛체"/>
              </a:rPr>
              <a:t>의</a:t>
            </a:r>
            <a:r>
              <a:rPr dirty="0" sz="1100" spc="-175">
                <a:solidFill>
                  <a:srgbClr val="292828"/>
                </a:solidFill>
                <a:latin typeface="휴먼옛체"/>
                <a:cs typeface="휴먼옛체"/>
              </a:rPr>
              <a:t> </a:t>
            </a:r>
            <a:r>
              <a:rPr dirty="0" sz="1100" spc="-50">
                <a:solidFill>
                  <a:srgbClr val="292828"/>
                </a:solidFill>
                <a:latin typeface="휴먼옛체"/>
                <a:cs typeface="휴먼옛체"/>
              </a:rPr>
              <a:t>상</a:t>
            </a:r>
            <a:r>
              <a:rPr dirty="0" sz="1100" spc="-45">
                <a:solidFill>
                  <a:srgbClr val="292828"/>
                </a:solidFill>
                <a:latin typeface="휴먼옛체"/>
                <a:cs typeface="휴먼옛체"/>
              </a:rPr>
              <a:t>관</a:t>
            </a:r>
            <a:r>
              <a:rPr dirty="0" sz="1100" spc="-175">
                <a:solidFill>
                  <a:srgbClr val="292828"/>
                </a:solidFill>
                <a:latin typeface="휴먼옛체"/>
                <a:cs typeface="휴먼옛체"/>
              </a:rPr>
              <a:t> </a:t>
            </a:r>
            <a:r>
              <a:rPr dirty="0" sz="1100" spc="-50">
                <a:solidFill>
                  <a:srgbClr val="292828"/>
                </a:solidFill>
                <a:latin typeface="휴먼옛체"/>
                <a:cs typeface="휴먼옛체"/>
              </a:rPr>
              <a:t>관계</a:t>
            </a:r>
            <a:r>
              <a:rPr dirty="0" sz="1100" spc="-45">
                <a:solidFill>
                  <a:srgbClr val="292828"/>
                </a:solidFill>
                <a:latin typeface="휴먼옛체"/>
                <a:cs typeface="휴먼옛체"/>
              </a:rPr>
              <a:t>가</a:t>
            </a:r>
            <a:r>
              <a:rPr dirty="0" sz="1100" spc="-175">
                <a:solidFill>
                  <a:srgbClr val="292828"/>
                </a:solidFill>
                <a:latin typeface="휴먼옛체"/>
                <a:cs typeface="휴먼옛체"/>
              </a:rPr>
              <a:t> </a:t>
            </a:r>
            <a:r>
              <a:rPr dirty="0" sz="1100" spc="-50">
                <a:solidFill>
                  <a:srgbClr val="292828"/>
                </a:solidFill>
                <a:latin typeface="휴먼옛체"/>
                <a:cs typeface="휴먼옛체"/>
              </a:rPr>
              <a:t>낮아</a:t>
            </a:r>
            <a:r>
              <a:rPr dirty="0" sz="1100" spc="-45">
                <a:solidFill>
                  <a:srgbClr val="292828"/>
                </a:solidFill>
                <a:latin typeface="휴먼옛체"/>
                <a:cs typeface="휴먼옛체"/>
              </a:rPr>
              <a:t>야</a:t>
            </a:r>
            <a:r>
              <a:rPr dirty="0" sz="1100" spc="-175">
                <a:solidFill>
                  <a:srgbClr val="292828"/>
                </a:solidFill>
                <a:latin typeface="휴먼옛체"/>
                <a:cs typeface="휴먼옛체"/>
              </a:rPr>
              <a:t> </a:t>
            </a:r>
            <a:r>
              <a:rPr dirty="0" sz="1100" spc="-40">
                <a:solidFill>
                  <a:srgbClr val="292828"/>
                </a:solidFill>
                <a:latin typeface="휴먼옛체"/>
                <a:cs typeface="휴먼옛체"/>
              </a:rPr>
              <a:t>좋음  </a:t>
            </a:r>
            <a:r>
              <a:rPr dirty="0" sz="1100" spc="-25">
                <a:solidFill>
                  <a:srgbClr val="292828"/>
                </a:solidFill>
                <a:latin typeface="휴먼옛체"/>
                <a:cs typeface="휴먼옛체"/>
              </a:rPr>
              <a:t>(다중공선</a:t>
            </a:r>
            <a:r>
              <a:rPr dirty="0" sz="1100" spc="-20">
                <a:solidFill>
                  <a:srgbClr val="292828"/>
                </a:solidFill>
                <a:latin typeface="휴먼옛체"/>
                <a:cs typeface="휴먼옛체"/>
              </a:rPr>
              <a:t>성</a:t>
            </a:r>
            <a:r>
              <a:rPr dirty="0" sz="1100" spc="-175">
                <a:solidFill>
                  <a:srgbClr val="292828"/>
                </a:solidFill>
                <a:latin typeface="휴먼옛체"/>
                <a:cs typeface="휴먼옛체"/>
              </a:rPr>
              <a:t> </a:t>
            </a:r>
            <a:r>
              <a:rPr dirty="0" sz="1100" spc="-50">
                <a:solidFill>
                  <a:srgbClr val="292828"/>
                </a:solidFill>
                <a:latin typeface="휴먼옛체"/>
                <a:cs typeface="휴먼옛체"/>
              </a:rPr>
              <a:t>문</a:t>
            </a:r>
            <a:r>
              <a:rPr dirty="0" sz="1100" spc="-45">
                <a:solidFill>
                  <a:srgbClr val="292828"/>
                </a:solidFill>
                <a:latin typeface="휴먼옛체"/>
                <a:cs typeface="휴먼옛체"/>
              </a:rPr>
              <a:t>제</a:t>
            </a:r>
            <a:r>
              <a:rPr dirty="0" sz="1100" spc="-175">
                <a:solidFill>
                  <a:srgbClr val="292828"/>
                </a:solidFill>
                <a:latin typeface="휴먼옛체"/>
                <a:cs typeface="휴먼옛체"/>
              </a:rPr>
              <a:t> </a:t>
            </a:r>
            <a:r>
              <a:rPr dirty="0" sz="1100">
                <a:solidFill>
                  <a:srgbClr val="292828"/>
                </a:solidFill>
                <a:latin typeface="휴먼옛체"/>
                <a:cs typeface="휴먼옛체"/>
              </a:rPr>
              <a:t>회피)</a:t>
            </a:r>
            <a:endParaRPr sz="1100">
              <a:latin typeface="휴먼옛체"/>
              <a:cs typeface="휴먼옛체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292828"/>
              </a:buClr>
              <a:buFont typeface=""/>
              <a:buChar char="-"/>
            </a:pPr>
            <a:endParaRPr sz="750">
              <a:latin typeface="휴먼옛체"/>
              <a:cs typeface="휴먼옛체"/>
            </a:endParaRPr>
          </a:p>
          <a:p>
            <a:pPr lvl="1" marL="476884" marR="370840" indent="-102870">
              <a:lnSpc>
                <a:spcPts val="1120"/>
              </a:lnSpc>
              <a:buChar char="-"/>
              <a:tabLst>
                <a:tab pos="487045" algn="l"/>
              </a:tabLst>
            </a:pPr>
            <a:r>
              <a:rPr dirty="0" sz="1100" spc="-50">
                <a:solidFill>
                  <a:srgbClr val="292828"/>
                </a:solidFill>
                <a:latin typeface="휴먼옛체"/>
                <a:cs typeface="휴먼옛체"/>
              </a:rPr>
              <a:t>다</a:t>
            </a:r>
            <a:r>
              <a:rPr dirty="0" sz="1100" spc="-45">
                <a:solidFill>
                  <a:srgbClr val="292828"/>
                </a:solidFill>
                <a:latin typeface="휴먼옛체"/>
                <a:cs typeface="휴먼옛체"/>
              </a:rPr>
              <a:t>중</a:t>
            </a:r>
            <a:r>
              <a:rPr dirty="0" sz="1100" spc="-175">
                <a:solidFill>
                  <a:srgbClr val="292828"/>
                </a:solidFill>
                <a:latin typeface="휴먼옛체"/>
                <a:cs typeface="휴먼옛체"/>
              </a:rPr>
              <a:t> </a:t>
            </a:r>
            <a:r>
              <a:rPr dirty="0" sz="1100" spc="-50">
                <a:solidFill>
                  <a:srgbClr val="292828"/>
                </a:solidFill>
                <a:latin typeface="휴먼옛체"/>
                <a:cs typeface="휴먼옛체"/>
              </a:rPr>
              <a:t>회귀분석</a:t>
            </a:r>
            <a:r>
              <a:rPr dirty="0" sz="1100" spc="-45">
                <a:solidFill>
                  <a:srgbClr val="292828"/>
                </a:solidFill>
                <a:latin typeface="휴먼옛체"/>
                <a:cs typeface="휴먼옛체"/>
              </a:rPr>
              <a:t>을</a:t>
            </a:r>
            <a:r>
              <a:rPr dirty="0" sz="1100" spc="-175">
                <a:solidFill>
                  <a:srgbClr val="292828"/>
                </a:solidFill>
                <a:latin typeface="휴먼옛체"/>
                <a:cs typeface="휴먼옛체"/>
              </a:rPr>
              <a:t> </a:t>
            </a:r>
            <a:r>
              <a:rPr dirty="0" sz="1100" spc="-50">
                <a:solidFill>
                  <a:srgbClr val="292828"/>
                </a:solidFill>
                <a:latin typeface="휴먼옛체"/>
                <a:cs typeface="휴먼옛체"/>
              </a:rPr>
              <a:t>통</a:t>
            </a:r>
            <a:r>
              <a:rPr dirty="0" sz="1100" spc="-45">
                <a:solidFill>
                  <a:srgbClr val="292828"/>
                </a:solidFill>
                <a:latin typeface="휴먼옛체"/>
                <a:cs typeface="휴먼옛체"/>
              </a:rPr>
              <a:t>해</a:t>
            </a:r>
            <a:r>
              <a:rPr dirty="0" sz="1100" spc="-175">
                <a:solidFill>
                  <a:srgbClr val="292828"/>
                </a:solidFill>
                <a:latin typeface="휴먼옛체"/>
                <a:cs typeface="휴먼옛체"/>
              </a:rPr>
              <a:t> </a:t>
            </a:r>
            <a:r>
              <a:rPr dirty="0" sz="1100" spc="-50">
                <a:solidFill>
                  <a:srgbClr val="292828"/>
                </a:solidFill>
                <a:latin typeface="휴먼옛체"/>
                <a:cs typeface="휴먼옛체"/>
              </a:rPr>
              <a:t>유의미</a:t>
            </a:r>
            <a:r>
              <a:rPr dirty="0" sz="1100" spc="-45">
                <a:solidFill>
                  <a:srgbClr val="292828"/>
                </a:solidFill>
                <a:latin typeface="휴먼옛체"/>
                <a:cs typeface="휴먼옛체"/>
              </a:rPr>
              <a:t>한</a:t>
            </a:r>
            <a:r>
              <a:rPr dirty="0" sz="1100" spc="-175">
                <a:solidFill>
                  <a:srgbClr val="292828"/>
                </a:solidFill>
                <a:latin typeface="휴먼옛체"/>
                <a:cs typeface="휴먼옛체"/>
              </a:rPr>
              <a:t> </a:t>
            </a:r>
            <a:r>
              <a:rPr dirty="0" sz="1100" spc="-45">
                <a:solidFill>
                  <a:srgbClr val="292828"/>
                </a:solidFill>
                <a:latin typeface="휴먼옛체"/>
                <a:cs typeface="휴먼옛체"/>
              </a:rPr>
              <a:t>변수를  파악</a:t>
            </a:r>
            <a:r>
              <a:rPr dirty="0" sz="1100" spc="-45">
                <a:solidFill>
                  <a:srgbClr val="292828"/>
                </a:solidFill>
                <a:latin typeface="휴먼옛체"/>
                <a:cs typeface="휴먼옛체"/>
              </a:rPr>
              <a:t>할</a:t>
            </a:r>
            <a:r>
              <a:rPr dirty="0" sz="1100" spc="-175">
                <a:solidFill>
                  <a:srgbClr val="292828"/>
                </a:solidFill>
                <a:latin typeface="휴먼옛체"/>
                <a:cs typeface="휴먼옛체"/>
              </a:rPr>
              <a:t> </a:t>
            </a:r>
            <a:r>
              <a:rPr dirty="0" sz="1100" spc="-45">
                <a:solidFill>
                  <a:srgbClr val="292828"/>
                </a:solidFill>
                <a:latin typeface="휴먼옛체"/>
                <a:cs typeface="휴먼옛체"/>
              </a:rPr>
              <a:t>수</a:t>
            </a:r>
            <a:r>
              <a:rPr dirty="0" sz="1100" spc="-175">
                <a:solidFill>
                  <a:srgbClr val="292828"/>
                </a:solidFill>
                <a:latin typeface="휴먼옛체"/>
                <a:cs typeface="휴먼옛체"/>
              </a:rPr>
              <a:t> </a:t>
            </a:r>
            <a:r>
              <a:rPr dirty="0" sz="1100" spc="-50">
                <a:solidFill>
                  <a:srgbClr val="292828"/>
                </a:solidFill>
                <a:latin typeface="휴먼옛체"/>
                <a:cs typeface="휴먼옛체"/>
              </a:rPr>
              <a:t>있음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2138" y="1607229"/>
            <a:ext cx="321818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20" b="1">
                <a:solidFill>
                  <a:srgbClr val="CD4141"/>
                </a:solidFill>
                <a:latin typeface="맑은 고딕"/>
                <a:cs typeface="맑은 고딕"/>
              </a:rPr>
              <a:t>다</a:t>
            </a:r>
            <a:r>
              <a:rPr dirty="0" sz="4000" spc="30" b="1">
                <a:solidFill>
                  <a:srgbClr val="CD4141"/>
                </a:solidFill>
                <a:latin typeface="맑은 고딕"/>
                <a:cs typeface="맑은 고딕"/>
              </a:rPr>
              <a:t>중</a:t>
            </a:r>
            <a:r>
              <a:rPr dirty="0" sz="4000" spc="-440" b="1">
                <a:solidFill>
                  <a:srgbClr val="CD4141"/>
                </a:solidFill>
                <a:latin typeface="맑은 고딕"/>
                <a:cs typeface="맑은 고딕"/>
              </a:rPr>
              <a:t> </a:t>
            </a:r>
            <a:r>
              <a:rPr dirty="0" sz="4000" spc="25" b="1">
                <a:solidFill>
                  <a:srgbClr val="CD4141"/>
                </a:solidFill>
                <a:latin typeface="맑은 고딕"/>
                <a:cs typeface="맑은 고딕"/>
              </a:rPr>
              <a:t>회귀분석</a:t>
            </a:r>
            <a:endParaRPr sz="4000">
              <a:latin typeface="맑은 고딕"/>
              <a:cs typeface="맑은 고딕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787362" y="1664912"/>
            <a:ext cx="3552825" cy="1390650"/>
            <a:chOff x="4787362" y="1664912"/>
            <a:chExt cx="3552825" cy="1390650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25462" y="1703012"/>
              <a:ext cx="3476624" cy="13144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806412" y="1683962"/>
              <a:ext cx="3514725" cy="1352550"/>
            </a:xfrm>
            <a:custGeom>
              <a:avLst/>
              <a:gdLst/>
              <a:ahLst/>
              <a:cxnLst/>
              <a:rect l="l" t="t" r="r" b="b"/>
              <a:pathLst>
                <a:path w="3514725" h="1352550">
                  <a:moveTo>
                    <a:pt x="0" y="0"/>
                  </a:moveTo>
                  <a:lnTo>
                    <a:pt x="3514724" y="0"/>
                  </a:lnTo>
                  <a:lnTo>
                    <a:pt x="3514724" y="1352549"/>
                  </a:lnTo>
                  <a:lnTo>
                    <a:pt x="0" y="135254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CD414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469537" y="337916"/>
            <a:ext cx="2203450" cy="4216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60">
                <a:latin typeface="맑은 고딕"/>
                <a:cs typeface="맑은 고딕"/>
              </a:rPr>
              <a:t>/</a:t>
            </a:r>
            <a:r>
              <a:rPr dirty="0" sz="2600" spc="-280">
                <a:latin typeface="맑은 고딕"/>
                <a:cs typeface="맑은 고딕"/>
              </a:rPr>
              <a:t> </a:t>
            </a:r>
            <a:r>
              <a:rPr dirty="0" sz="2600" spc="15">
                <a:latin typeface="맑은 고딕"/>
                <a:cs typeface="맑은 고딕"/>
              </a:rPr>
              <a:t>분</a:t>
            </a:r>
            <a:r>
              <a:rPr dirty="0" sz="2600" spc="20">
                <a:latin typeface="맑은 고딕"/>
                <a:cs typeface="맑은 고딕"/>
              </a:rPr>
              <a:t>석</a:t>
            </a:r>
            <a:r>
              <a:rPr dirty="0" sz="2600" spc="-285">
                <a:latin typeface="맑은 고딕"/>
                <a:cs typeface="맑은 고딕"/>
              </a:rPr>
              <a:t> </a:t>
            </a:r>
            <a:r>
              <a:rPr dirty="0" sz="2600" spc="15">
                <a:latin typeface="맑은 고딕"/>
                <a:cs typeface="맑은 고딕"/>
              </a:rPr>
              <a:t>방법</a:t>
            </a:r>
            <a:r>
              <a:rPr dirty="0" sz="2600" spc="20">
                <a:latin typeface="맑은 고딕"/>
                <a:cs typeface="맑은 고딕"/>
              </a:rPr>
              <a:t>론</a:t>
            </a:r>
            <a:r>
              <a:rPr dirty="0" sz="2600" spc="-285">
                <a:latin typeface="맑은 고딕"/>
                <a:cs typeface="맑은 고딕"/>
              </a:rPr>
              <a:t> </a:t>
            </a:r>
            <a:r>
              <a:rPr dirty="0" sz="2600" spc="-60">
                <a:latin typeface="맑은 고딕"/>
                <a:cs typeface="맑은 고딕"/>
              </a:rPr>
              <a:t>/</a:t>
            </a:r>
            <a:endParaRPr sz="2600">
              <a:latin typeface="맑은 고딕"/>
              <a:cs typeface="맑은 고딕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030431" y="4533355"/>
            <a:ext cx="1083945" cy="28638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dirty="0" sz="1500" spc="-15">
                <a:solidFill>
                  <a:srgbClr val="CD4141"/>
                </a:solidFill>
                <a:latin typeface="Verdana"/>
                <a:cs typeface="Verdana"/>
              </a:rPr>
              <a:t>01</a:t>
            </a:r>
            <a:r>
              <a:rPr dirty="0" sz="1500" spc="-80">
                <a:solidFill>
                  <a:srgbClr val="CD4141"/>
                </a:solidFill>
                <a:latin typeface="Verdana"/>
                <a:cs typeface="Verdana"/>
              </a:rPr>
              <a:t> </a:t>
            </a:r>
            <a:r>
              <a:rPr dirty="0" sz="1500" spc="25" b="1">
                <a:solidFill>
                  <a:srgbClr val="CD4141"/>
                </a:solidFill>
                <a:latin typeface="굴림"/>
                <a:cs typeface="굴림"/>
              </a:rPr>
              <a:t>문제정의</a:t>
            </a:r>
            <a:endParaRPr sz="15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9410" y="828147"/>
              <a:ext cx="4409188" cy="334496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94216" y="655404"/>
            <a:ext cx="1358900" cy="1854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395"/>
              <a:t>02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86064" y="390442"/>
            <a:ext cx="34728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80">
                <a:solidFill>
                  <a:srgbClr val="CD4141"/>
                </a:solidFill>
                <a:latin typeface="Palatino Linotype"/>
                <a:cs typeface="Palatino Linotype"/>
              </a:rPr>
              <a:t>/</a:t>
            </a:r>
            <a:r>
              <a:rPr dirty="0" sz="1800" spc="85">
                <a:solidFill>
                  <a:srgbClr val="CD4141"/>
                </a:solidFill>
                <a:latin typeface="Palatino Linotype"/>
                <a:cs typeface="Palatino Linotype"/>
              </a:rPr>
              <a:t> </a:t>
            </a:r>
            <a:r>
              <a:rPr dirty="0" sz="1800" spc="204">
                <a:solidFill>
                  <a:srgbClr val="CD4141"/>
                </a:solidFill>
                <a:latin typeface="Palatino Linotype"/>
                <a:cs typeface="Palatino Linotype"/>
              </a:rPr>
              <a:t>Recommend</a:t>
            </a:r>
            <a:r>
              <a:rPr dirty="0" sz="1800" spc="85">
                <a:solidFill>
                  <a:srgbClr val="CD4141"/>
                </a:solidFill>
                <a:latin typeface="Palatino Linotype"/>
                <a:cs typeface="Palatino Linotype"/>
              </a:rPr>
              <a:t> </a:t>
            </a:r>
            <a:r>
              <a:rPr dirty="0" sz="1800" spc="165">
                <a:solidFill>
                  <a:srgbClr val="CD4141"/>
                </a:solidFill>
                <a:latin typeface="Palatino Linotype"/>
                <a:cs typeface="Palatino Linotype"/>
              </a:rPr>
              <a:t>Lunch</a:t>
            </a:r>
            <a:r>
              <a:rPr dirty="0" sz="1800" spc="90">
                <a:solidFill>
                  <a:srgbClr val="CD4141"/>
                </a:solidFill>
                <a:latin typeface="Palatino Linotype"/>
                <a:cs typeface="Palatino Linotype"/>
              </a:rPr>
              <a:t> </a:t>
            </a:r>
            <a:r>
              <a:rPr dirty="0" sz="1800" spc="225">
                <a:solidFill>
                  <a:srgbClr val="CD4141"/>
                </a:solidFill>
                <a:latin typeface="Palatino Linotype"/>
                <a:cs typeface="Palatino Linotype"/>
              </a:rPr>
              <a:t>Menu</a:t>
            </a:r>
            <a:r>
              <a:rPr dirty="0" sz="1800" spc="85">
                <a:solidFill>
                  <a:srgbClr val="CD4141"/>
                </a:solidFill>
                <a:latin typeface="Palatino Linotype"/>
                <a:cs typeface="Palatino Linotype"/>
              </a:rPr>
              <a:t> </a:t>
            </a:r>
            <a:r>
              <a:rPr dirty="0" sz="1800" spc="180">
                <a:solidFill>
                  <a:srgbClr val="CD4141"/>
                </a:solidFill>
                <a:latin typeface="Palatino Linotype"/>
                <a:cs typeface="Palatino Linotype"/>
              </a:rPr>
              <a:t>/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02313" y="2257995"/>
            <a:ext cx="3479800" cy="1610995"/>
          </a:xfrm>
          <a:prstGeom prst="rect">
            <a:avLst/>
          </a:prstGeom>
        </p:spPr>
        <p:txBody>
          <a:bodyPr wrap="square" lIns="0" tIns="259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45"/>
              </a:spcBef>
            </a:pPr>
            <a:r>
              <a:rPr dirty="0" sz="6800">
                <a:solidFill>
                  <a:srgbClr val="CD4141"/>
                </a:solidFill>
                <a:latin typeface="굴림"/>
                <a:cs typeface="굴림"/>
              </a:rPr>
              <a:t>일정수립</a:t>
            </a:r>
            <a:endParaRPr sz="6800">
              <a:latin typeface="굴림"/>
              <a:cs typeface="굴림"/>
            </a:endParaRPr>
          </a:p>
          <a:p>
            <a:pPr marL="191135">
              <a:lnSpc>
                <a:spcPct val="100000"/>
              </a:lnSpc>
              <a:spcBef>
                <a:spcPts val="455"/>
              </a:spcBef>
            </a:pPr>
            <a:r>
              <a:rPr dirty="0" sz="1600" spc="-15" b="1">
                <a:solidFill>
                  <a:srgbClr val="292828"/>
                </a:solidFill>
                <a:latin typeface="맑은 고딕"/>
                <a:cs typeface="맑은 고딕"/>
              </a:rPr>
              <a:t>프로세</a:t>
            </a:r>
            <a:r>
              <a:rPr dirty="0" sz="1600" spc="-10" b="1">
                <a:solidFill>
                  <a:srgbClr val="292828"/>
                </a:solidFill>
                <a:latin typeface="맑은 고딕"/>
                <a:cs typeface="맑은 고딕"/>
              </a:rPr>
              <a:t>스</a:t>
            </a:r>
            <a:r>
              <a:rPr dirty="0" sz="1600" spc="-175" b="1">
                <a:solidFill>
                  <a:srgbClr val="292828"/>
                </a:solidFill>
                <a:latin typeface="맑은 고딕"/>
                <a:cs typeface="맑은 고딕"/>
              </a:rPr>
              <a:t> </a:t>
            </a:r>
            <a:r>
              <a:rPr dirty="0" sz="1600" spc="-10" b="1">
                <a:solidFill>
                  <a:srgbClr val="292828"/>
                </a:solidFill>
                <a:latin typeface="맑은 고딕"/>
                <a:cs typeface="맑은 고딕"/>
              </a:rPr>
              <a:t>및</a:t>
            </a:r>
            <a:r>
              <a:rPr dirty="0" sz="1600" spc="-175" b="1">
                <a:solidFill>
                  <a:srgbClr val="292828"/>
                </a:solidFill>
                <a:latin typeface="맑은 고딕"/>
                <a:cs typeface="맑은 고딕"/>
              </a:rPr>
              <a:t> </a:t>
            </a:r>
            <a:r>
              <a:rPr dirty="0" sz="1600" spc="-15" b="1">
                <a:solidFill>
                  <a:srgbClr val="292828"/>
                </a:solidFill>
                <a:latin typeface="맑은 고딕"/>
                <a:cs typeface="맑은 고딕"/>
              </a:rPr>
              <a:t>일</a:t>
            </a:r>
            <a:r>
              <a:rPr dirty="0" sz="1600" spc="-10" b="1">
                <a:solidFill>
                  <a:srgbClr val="292828"/>
                </a:solidFill>
                <a:latin typeface="맑은 고딕"/>
                <a:cs typeface="맑은 고딕"/>
              </a:rPr>
              <a:t>정</a:t>
            </a:r>
            <a:r>
              <a:rPr dirty="0" sz="1600" spc="-175" b="1">
                <a:solidFill>
                  <a:srgbClr val="292828"/>
                </a:solidFill>
                <a:latin typeface="맑은 고딕"/>
                <a:cs typeface="맑은 고딕"/>
              </a:rPr>
              <a:t> </a:t>
            </a:r>
            <a:r>
              <a:rPr dirty="0" sz="1600" spc="-15" b="1">
                <a:solidFill>
                  <a:srgbClr val="292828"/>
                </a:solidFill>
                <a:latin typeface="맑은 고딕"/>
                <a:cs typeface="맑은 고딕"/>
              </a:rPr>
              <a:t>수</a:t>
            </a:r>
            <a:r>
              <a:rPr dirty="0" sz="1600" spc="-10" b="1">
                <a:solidFill>
                  <a:srgbClr val="292828"/>
                </a:solidFill>
                <a:latin typeface="맑은 고딕"/>
                <a:cs typeface="맑은 고딕"/>
              </a:rPr>
              <a:t>립</a:t>
            </a:r>
            <a:r>
              <a:rPr dirty="0" sz="1600" spc="-175" b="1">
                <a:solidFill>
                  <a:srgbClr val="292828"/>
                </a:solidFill>
                <a:latin typeface="맑은 고딕"/>
                <a:cs typeface="맑은 고딕"/>
              </a:rPr>
              <a:t> </a:t>
            </a:r>
            <a:r>
              <a:rPr dirty="0" sz="1600" spc="-70" b="1">
                <a:solidFill>
                  <a:srgbClr val="292828"/>
                </a:solidFill>
                <a:latin typeface="맑은 고딕"/>
                <a:cs typeface="맑은 고딕"/>
              </a:rPr>
              <a:t>/</a:t>
            </a:r>
            <a:r>
              <a:rPr dirty="0" sz="1600" spc="-175" b="1">
                <a:solidFill>
                  <a:srgbClr val="292828"/>
                </a:solidFill>
                <a:latin typeface="맑은 고딕"/>
                <a:cs typeface="맑은 고딕"/>
              </a:rPr>
              <a:t> </a:t>
            </a:r>
            <a:r>
              <a:rPr dirty="0" sz="1600" spc="-15" b="1">
                <a:solidFill>
                  <a:srgbClr val="292828"/>
                </a:solidFill>
                <a:latin typeface="맑은 고딕"/>
                <a:cs typeface="맑은 고딕"/>
              </a:rPr>
              <a:t>역</a:t>
            </a:r>
            <a:r>
              <a:rPr dirty="0" sz="1600" spc="-10" b="1">
                <a:solidFill>
                  <a:srgbClr val="292828"/>
                </a:solidFill>
                <a:latin typeface="맑은 고딕"/>
                <a:cs typeface="맑은 고딕"/>
              </a:rPr>
              <a:t>할</a:t>
            </a:r>
            <a:r>
              <a:rPr dirty="0" sz="1600" spc="-175" b="1">
                <a:solidFill>
                  <a:srgbClr val="292828"/>
                </a:solidFill>
                <a:latin typeface="맑은 고딕"/>
                <a:cs typeface="맑은 고딕"/>
              </a:rPr>
              <a:t> </a:t>
            </a:r>
            <a:r>
              <a:rPr dirty="0" sz="1600" spc="-15" b="1">
                <a:solidFill>
                  <a:srgbClr val="292828"/>
                </a:solidFill>
                <a:latin typeface="맑은 고딕"/>
                <a:cs typeface="맑은 고딕"/>
              </a:rPr>
              <a:t>분담</a:t>
            </a:r>
            <a:endParaRPr sz="16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미니 프로젝트</dc:title>
  <dcterms:created xsi:type="dcterms:W3CDTF">2022-11-23T05:48:00Z</dcterms:created>
  <dcterms:modified xsi:type="dcterms:W3CDTF">2022-11-23T05:48:00Z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